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1_0.xml" ContentType="application/vnd.ms-powerpoint.comments+xml"/>
  <Override PartName="/ppt/comments/modernComment_103_0.xml" ContentType="application/vnd.ms-powerpoint.comments+xml"/>
  <Override PartName="/ppt/comments/modernComment_104_0.xml" ContentType="application/vnd.ms-powerpoint.comments+xml"/>
  <Override PartName="/ppt/comments/modernComment_108_0.xml" ContentType="application/vnd.ms-powerpoint.comments+xml"/>
  <Override PartName="/ppt/comments/modernComment_107_0.xml" ContentType="application/vnd.ms-powerpoint.comments+xml"/>
  <Override PartName="/ppt/comments/modernComment_102_0.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64" r:id="rId6"/>
    <p:sldId id="263" r:id="rId7"/>
    <p:sldId id="268" r:id="rId8"/>
    <p:sldId id="265" r:id="rId9"/>
    <p:sldId id="262" r:id="rId10"/>
    <p:sldId id="267" r:id="rId11"/>
    <p:sldId id="269" r:id="rId12"/>
    <p:sldId id="258" r:id="rId13"/>
    <p:sldId id="266" r:id="rId14"/>
  </p:sldIdLst>
  <p:sldSz cx="12192000" cy="6858000"/>
  <p:notesSz cx="6858000" cy="9144000"/>
  <p:defaultTextStyle>
    <a:defPPr>
      <a:defRPr lang="pt-BR"/>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6057937-0D75-B5F1-E42C-93DCC7F54EBC}" name="Adâmara Santos Gonçalves Felício Adâmara" initials="AA" userId="S::a150516@g.unicamp.br::bcd6ba02-23a9-4687-b21d-3aba90fb1b5d" providerId="AD"/>
  <p188:author id="{55A1E583-E168-B759-7209-06A042E13961}" name="Rodrigo Franciozi" initials="RF" userId="78779067746cff9e"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10" autoAdjust="0"/>
    <p:restoredTop sz="94660"/>
  </p:normalViewPr>
  <p:slideViewPr>
    <p:cSldViewPr snapToGrid="0">
      <p:cViewPr varScale="1">
        <p:scale>
          <a:sx n="183" d="100"/>
          <a:sy n="183" d="100"/>
        </p:scale>
        <p:origin x="26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modernComment_101_0.xml><?xml version="1.0" encoding="utf-8"?>
<p188:cmLst xmlns:a="http://schemas.openxmlformats.org/drawingml/2006/main" xmlns:r="http://schemas.openxmlformats.org/officeDocument/2006/relationships" xmlns:p188="http://schemas.microsoft.com/office/powerpoint/2018/8/main">
  <p188:cm id="{C525AE8E-9A7D-4710-B29A-52AF963D441D}" authorId="{E6057937-0D75-B5F1-E42C-93DCC7F54EBC}" created="2024-04-13T16:38:35.867">
    <ac:txMkLst xmlns:ac="http://schemas.microsoft.com/office/drawing/2013/main/command">
      <pc:docMk xmlns:pc="http://schemas.microsoft.com/office/powerpoint/2013/main/command"/>
      <pc:sldMk xmlns:pc="http://schemas.microsoft.com/office/powerpoint/2013/main/command" cId="0" sldId="257"/>
      <ac:spMk id="14339" creationId="{3DA631DE-C82F-9E11-9A20-E8F96171C0A9}"/>
      <ac:txMk cp="0" len="323">
        <ac:context len="324" hash="1642979141"/>
      </ac:txMk>
    </ac:txMkLst>
    <p188:pos x="5833828" y="406296"/>
    <p188:replyLst>
      <p188:reply id="{0C1C78D8-DFFC-4390-A10F-B5515D312D30}" authorId="{E6057937-0D75-B5F1-E42C-93DCC7F54EBC}" created="2024-04-13T16:39:18.323">
        <p188:txBody>
          <a:bodyPr/>
          <a:lstStyle/>
          <a:p>
            <a:r>
              <a:rPr lang="pt-BR"/>
              <a:t>Corrija também erros gramaticais que estão aparecendo ao longo da apresentação. Corrigi os erros desta apresentação.</a:t>
            </a:r>
          </a:p>
        </p188:txBody>
      </p188:reply>
      <p188:reply id="{8C0438F1-62BE-A14B-8D3F-280B83DD942E}" authorId="{55A1E583-E168-B759-7209-06A042E13961}" created="2024-04-22T18:01:50.540">
        <p188:txBody>
          <a:bodyPr/>
          <a:lstStyle/>
          <a:p>
            <a:r>
              <a:rPr lang="en-BR"/>
              <a:t>Coloquei todos os blocos de texto como justificado, agora com relação ao recuo na primeira linha, acredito que apenas esses tem sentido essa aplicação. Os outros se encontram em forma de tópicos, o que ficaria estranho o espaçamento.</a:t>
            </a:r>
          </a:p>
        </p188:txBody>
      </p188:reply>
    </p188:replyLst>
    <p188:txBody>
      <a:bodyPr/>
      <a:lstStyle/>
      <a:p>
        <a:r>
          <a:rPr lang="pt-BR"/>
          <a:t>Rodrigo, revise o texto por favor, como justificado, recuo na primeira linha, assim como fiz neste trecho.</a:t>
        </a:r>
      </a:p>
    </p188:txBody>
  </p188:cm>
</p188:cmLst>
</file>

<file path=ppt/comments/modernComment_102_0.xml><?xml version="1.0" encoding="utf-8"?>
<p188:cmLst xmlns:a="http://schemas.openxmlformats.org/drawingml/2006/main" xmlns:r="http://schemas.openxmlformats.org/officeDocument/2006/relationships" xmlns:p188="http://schemas.microsoft.com/office/powerpoint/2018/8/main">
  <p188:cm id="{6F55B895-4BE6-450C-B6D2-61D038E44907}" authorId="{E6057937-0D75-B5F1-E42C-93DCC7F54EBC}" created="2024-04-13T16:46:38.754">
    <pc:sldMkLst xmlns:pc="http://schemas.microsoft.com/office/powerpoint/2013/main/command">
      <pc:docMk/>
      <pc:sldMk cId="0" sldId="258"/>
    </pc:sldMkLst>
    <p188:replyLst>
      <p188:reply id="{C5D66643-094F-5A47-B70D-E575A98786FA}" authorId="{55A1E583-E168-B759-7209-06A042E13961}" created="2024-04-22T17:55:54.858">
        <p188:txBody>
          <a:bodyPr/>
          <a:lstStyle/>
          <a:p>
            <a:r>
              <a:rPr lang="en-BR"/>
              <a:t>Era para ter aparecido uma imagem com agradecimentos. </a:t>
            </a:r>
          </a:p>
        </p188:txBody>
      </p188:reply>
    </p188:replyLst>
    <p188:txBody>
      <a:bodyPr/>
      <a:lstStyle/>
      <a:p>
        <a:r>
          <a:rPr lang="pt-BR"/>
          <a:t>Não consegui visualizar o conteúdo....</a:t>
        </a:r>
      </a:p>
    </p188:txBody>
  </p188:cm>
</p188:cmLst>
</file>

<file path=ppt/comments/modernComment_103_0.xml><?xml version="1.0" encoding="utf-8"?>
<p188:cmLst xmlns:a="http://schemas.openxmlformats.org/drawingml/2006/main" xmlns:r="http://schemas.openxmlformats.org/officeDocument/2006/relationships" xmlns:p188="http://schemas.microsoft.com/office/powerpoint/2018/8/main">
  <p188:cm id="{35ACE3D2-820B-4AF6-B9C9-9B9BE27F77EC}" authorId="{E6057937-0D75-B5F1-E42C-93DCC7F54EBC}" created="2024-04-13T16:42:30.755">
    <ac:txMkLst xmlns:ac="http://schemas.microsoft.com/office/drawing/2013/main/command">
      <pc:docMk xmlns:pc="http://schemas.microsoft.com/office/powerpoint/2013/main/command"/>
      <pc:sldMk xmlns:pc="http://schemas.microsoft.com/office/powerpoint/2013/main/command" cId="0" sldId="259"/>
      <ac:spMk id="5" creationId="{D318BCFA-6319-554B-2634-50F76A724057}"/>
      <ac:txMk cp="0">
        <ac:context len="288" hash="3169774106"/>
      </ac:txMk>
    </ac:txMkLst>
    <p188:pos x="2121473" y="397812"/>
    <p188:replyLst>
      <p188:reply id="{41E51033-58DD-894A-AFA7-2F0740A66DDB}" authorId="{55A1E583-E168-B759-7209-06A042E13961}" created="2024-04-22T18:02:27.993">
        <p188:txBody>
          <a:bodyPr/>
          <a:lstStyle/>
          <a:p>
            <a:r>
              <a:rPr lang="en-BR"/>
              <a:t>Mudei para o pertérito perfeito. </a:t>
            </a:r>
          </a:p>
        </p188:txBody>
      </p188:reply>
    </p188:replyLst>
    <p188:txBody>
      <a:bodyPr/>
      <a:lstStyle/>
      <a:p>
        <a:r>
          <a:rPr lang="pt-BR"/>
          <a:t>Destaquei em amarelo, as mudanças e adições.</a:t>
        </a:r>
      </a:p>
    </p188:txBody>
  </p188:cm>
</p188:cmLst>
</file>

<file path=ppt/comments/modernComment_104_0.xml><?xml version="1.0" encoding="utf-8"?>
<p188:cmLst xmlns:a="http://schemas.openxmlformats.org/drawingml/2006/main" xmlns:r="http://schemas.openxmlformats.org/officeDocument/2006/relationships" xmlns:p188="http://schemas.microsoft.com/office/powerpoint/2018/8/main">
  <p188:cm id="{98E0373C-A7CF-42E9-B122-CF6AF46579FA}" authorId="{E6057937-0D75-B5F1-E42C-93DCC7F54EBC}" created="2024-04-13T16:45:11.631">
    <pc:sldMkLst xmlns:pc="http://schemas.microsoft.com/office/powerpoint/2013/main/command">
      <pc:docMk/>
      <pc:sldMk cId="0" sldId="260"/>
    </pc:sldMkLst>
    <p188:replyLst>
      <p188:reply id="{788458E4-A40C-F241-BA08-C2D5D7894C23}" authorId="{55A1E583-E168-B759-7209-06A042E13961}" created="2024-04-22T17:50:35.343">
        <p188:txBody>
          <a:bodyPr/>
          <a:lstStyle/>
          <a:p>
            <a:r>
              <a:rPr lang="en-BR"/>
              <a:t>Todas as imagens pertinentes (gráficos com resultados e fluxogramas) estão com a fonte (que é igual a do documento word)</a:t>
            </a:r>
          </a:p>
        </p188:txBody>
      </p188:reply>
    </p188:replyLst>
    <p188:txBody>
      <a:bodyPr/>
      <a:lstStyle/>
      <a:p>
        <a:r>
          <a:rPr lang="pt-BR"/>
          <a:t>Assim como no TCC, adicione fonte para as figuras e tabelas. </a:t>
        </a:r>
      </a:p>
    </p188:txBody>
  </p188:cm>
</p188:cmLst>
</file>

<file path=ppt/comments/modernComment_107_0.xml><?xml version="1.0" encoding="utf-8"?>
<p188:cmLst xmlns:a="http://schemas.openxmlformats.org/drawingml/2006/main" xmlns:r="http://schemas.openxmlformats.org/officeDocument/2006/relationships" xmlns:p188="http://schemas.microsoft.com/office/powerpoint/2018/8/main">
  <p188:cm id="{E4AC0BE4-A261-4C62-8762-157E06FF5847}" authorId="{E6057937-0D75-B5F1-E42C-93DCC7F54EBC}" created="2024-04-13T16:54:48.494">
    <ac:deMkLst xmlns:ac="http://schemas.microsoft.com/office/drawing/2013/main/command">
      <pc:docMk xmlns:pc="http://schemas.microsoft.com/office/powerpoint/2013/main/command"/>
      <pc:sldMk xmlns:pc="http://schemas.microsoft.com/office/powerpoint/2013/main/command" cId="0" sldId="263"/>
      <ac:picMk id="17415" creationId="{07E28533-B2A6-913C-B33E-9C79CBEC0951}"/>
    </ac:deMkLst>
    <p188:replyLst>
      <p188:reply id="{C13C0AB5-E367-7846-8DA2-008EB95975FD}" authorId="{55A1E583-E168-B759-7209-06A042E13961}" created="2024-04-22T17:31:37.257">
        <p188:txBody>
          <a:bodyPr/>
          <a:lstStyle/>
          <a:p>
            <a:r>
              <a:rPr lang="en-BR"/>
              <a:t>Sim, concordo. Apenas modifiquei o título do slide para que passe a indicar corretamente a qual categoria faz parte e mudei também sua posição para que possa ser o início dos resultados.</a:t>
            </a:r>
          </a:p>
        </p188:txBody>
      </p188:reply>
      <p188:reply id="{BDFDC61D-B7F5-654C-854C-4C1D8DA6502E}" authorId="{55A1E583-E168-B759-7209-06A042E13961}" created="2024-04-22T17:59:39.075">
        <p188:txBody>
          <a:bodyPr/>
          <a:lstStyle/>
          <a:p>
            <a:r>
              <a:rPr lang="en-BR"/>
              <a:t>Aproveitei para colocar a imagem em pt-br, pois a anterior estava em inglês e não tinha me atentado.</a:t>
            </a:r>
          </a:p>
        </p188:txBody>
      </p188:reply>
    </p188:replyLst>
    <p188:txBody>
      <a:bodyPr/>
      <a:lstStyle/>
      <a:p>
        <a:r>
          <a:rPr lang="pt-BR"/>
          <a:t>Você concorda que esta imagem também representa um resultado? Inclusive no TCC foi apresentada como resultado.</a:t>
        </a:r>
      </a:p>
    </p188:txBody>
  </p188:cm>
</p188:cmLst>
</file>

<file path=ppt/comments/modernComment_108_0.xml><?xml version="1.0" encoding="utf-8"?>
<p188:cmLst xmlns:a="http://schemas.openxmlformats.org/drawingml/2006/main" xmlns:r="http://schemas.openxmlformats.org/officeDocument/2006/relationships" xmlns:p188="http://schemas.microsoft.com/office/powerpoint/2018/8/main">
  <p188:cm id="{65941D97-1DC9-4371-843F-A87C9048DDE8}" authorId="{E6057937-0D75-B5F1-E42C-93DCC7F54EBC}" created="2024-04-13T16:45:41.406">
    <ac:deMkLst xmlns:ac="http://schemas.microsoft.com/office/drawing/2013/main/command">
      <pc:docMk xmlns:pc="http://schemas.microsoft.com/office/powerpoint/2013/main/command"/>
      <pc:sldMk xmlns:pc="http://schemas.microsoft.com/office/powerpoint/2013/main/command" cId="0" sldId="264"/>
      <ac:picMk id="18436" creationId="{FC756A95-7A8D-E403-3198-2A3E6B9B0F29}"/>
    </ac:deMkLst>
    <p188:replyLst>
      <p188:reply id="{CE1BBF90-4F0F-FD43-98C9-228D184521A7}" authorId="{55A1E583-E168-B759-7209-06A042E13961}" created="2024-04-22T17:24:21.493">
        <p188:txBody>
          <a:bodyPr/>
          <a:lstStyle/>
          <a:p>
            <a:r>
              <a:rPr lang="en-BR"/>
              <a:t>Subistitui por ícone diferente. Creio que agora remeta mais a uma balança do que justiça. </a:t>
            </a:r>
          </a:p>
        </p188:txBody>
      </p188:reply>
    </p188:replyLst>
    <p188:txBody>
      <a:bodyPr/>
      <a:lstStyle/>
      <a:p>
        <a:r>
          <a:rPr lang="pt-BR"/>
          <a:t>Eu substituiria tal imagem, pois me remete a justiça mesmo rsrs</a:t>
        </a:r>
      </a:p>
    </p188:txBody>
  </p188:cm>
</p188: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643E212C-C588-A91E-EA6B-60336DCE8F8E}"/>
              </a:ext>
            </a:extLst>
          </p:cNvPr>
          <p:cNvSpPr>
            <a:spLocks noGrp="1"/>
          </p:cNvSpPr>
          <p:nvPr>
            <p:ph type="dt" sz="half" idx="10"/>
          </p:nvPr>
        </p:nvSpPr>
        <p:spPr/>
        <p:txBody>
          <a:bodyPr/>
          <a:lstStyle>
            <a:lvl1pPr>
              <a:defRPr/>
            </a:lvl1pPr>
          </a:lstStyle>
          <a:p>
            <a:pPr>
              <a:defRPr/>
            </a:pPr>
            <a:fld id="{A0271FB9-5320-44ED-8617-1E2AFF6FFECF}" type="datetimeFigureOut">
              <a:rPr lang="pt-BR"/>
              <a:pPr>
                <a:defRPr/>
              </a:pPr>
              <a:t>25/04/2024</a:t>
            </a:fld>
            <a:endParaRPr lang="pt-BR"/>
          </a:p>
        </p:txBody>
      </p:sp>
      <p:sp>
        <p:nvSpPr>
          <p:cNvPr id="5" name="Espaço Reservado para Rodapé 4">
            <a:extLst>
              <a:ext uri="{FF2B5EF4-FFF2-40B4-BE49-F238E27FC236}">
                <a16:creationId xmlns:a16="http://schemas.microsoft.com/office/drawing/2014/main" id="{FCB6E059-2669-9265-7063-5BFE4EE2E00B}"/>
              </a:ext>
            </a:extLst>
          </p:cNvPr>
          <p:cNvSpPr>
            <a:spLocks noGrp="1"/>
          </p:cNvSpPr>
          <p:nvPr>
            <p:ph type="ftr" sz="quarter" idx="11"/>
          </p:nvPr>
        </p:nvSpPr>
        <p:spPr/>
        <p:txBody>
          <a:bodyPr/>
          <a:lstStyle>
            <a:lvl1pPr>
              <a:defRPr/>
            </a:lvl1pPr>
          </a:lstStyle>
          <a:p>
            <a:pPr>
              <a:defRPr/>
            </a:pPr>
            <a:endParaRPr lang="pt-BR"/>
          </a:p>
        </p:txBody>
      </p:sp>
      <p:sp>
        <p:nvSpPr>
          <p:cNvPr id="6" name="Espaço Reservado para Número de Slide 5">
            <a:extLst>
              <a:ext uri="{FF2B5EF4-FFF2-40B4-BE49-F238E27FC236}">
                <a16:creationId xmlns:a16="http://schemas.microsoft.com/office/drawing/2014/main" id="{62470E31-C11A-4F90-5C00-7A68309C85A3}"/>
              </a:ext>
            </a:extLst>
          </p:cNvPr>
          <p:cNvSpPr>
            <a:spLocks noGrp="1"/>
          </p:cNvSpPr>
          <p:nvPr>
            <p:ph type="sldNum" sz="quarter" idx="12"/>
          </p:nvPr>
        </p:nvSpPr>
        <p:spPr/>
        <p:txBody>
          <a:bodyPr/>
          <a:lstStyle>
            <a:lvl1pPr>
              <a:defRPr/>
            </a:lvl1pPr>
          </a:lstStyle>
          <a:p>
            <a:pPr>
              <a:defRPr/>
            </a:pPr>
            <a:fld id="{525614C9-BA9C-4862-B1CF-7402C636856C}" type="slidenum">
              <a:rPr lang="pt-BR"/>
              <a:pPr>
                <a:defRPr/>
              </a:pPr>
              <a:t>‹#›</a:t>
            </a:fld>
            <a:endParaRPr lang="pt-BR"/>
          </a:p>
        </p:txBody>
      </p:sp>
    </p:spTree>
    <p:extLst>
      <p:ext uri="{BB962C8B-B14F-4D97-AF65-F5344CB8AC3E}">
        <p14:creationId xmlns:p14="http://schemas.microsoft.com/office/powerpoint/2010/main" val="3040548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B9575646-596E-44A1-3968-B77F2A2301C2}"/>
              </a:ext>
            </a:extLst>
          </p:cNvPr>
          <p:cNvSpPr>
            <a:spLocks noGrp="1"/>
          </p:cNvSpPr>
          <p:nvPr>
            <p:ph type="dt" sz="half" idx="10"/>
          </p:nvPr>
        </p:nvSpPr>
        <p:spPr/>
        <p:txBody>
          <a:bodyPr/>
          <a:lstStyle>
            <a:lvl1pPr>
              <a:defRPr/>
            </a:lvl1pPr>
          </a:lstStyle>
          <a:p>
            <a:pPr>
              <a:defRPr/>
            </a:pPr>
            <a:fld id="{C29ED0A3-890E-4A81-BC2F-11CE4872716A}" type="datetimeFigureOut">
              <a:rPr lang="pt-BR"/>
              <a:pPr>
                <a:defRPr/>
              </a:pPr>
              <a:t>25/04/2024</a:t>
            </a:fld>
            <a:endParaRPr lang="pt-BR"/>
          </a:p>
        </p:txBody>
      </p:sp>
      <p:sp>
        <p:nvSpPr>
          <p:cNvPr id="5" name="Espaço Reservado para Rodapé 4">
            <a:extLst>
              <a:ext uri="{FF2B5EF4-FFF2-40B4-BE49-F238E27FC236}">
                <a16:creationId xmlns:a16="http://schemas.microsoft.com/office/drawing/2014/main" id="{E2FDA961-5A9A-6EC9-F75C-010BC70BE78B}"/>
              </a:ext>
            </a:extLst>
          </p:cNvPr>
          <p:cNvSpPr>
            <a:spLocks noGrp="1"/>
          </p:cNvSpPr>
          <p:nvPr>
            <p:ph type="ftr" sz="quarter" idx="11"/>
          </p:nvPr>
        </p:nvSpPr>
        <p:spPr/>
        <p:txBody>
          <a:bodyPr/>
          <a:lstStyle>
            <a:lvl1pPr>
              <a:defRPr/>
            </a:lvl1pPr>
          </a:lstStyle>
          <a:p>
            <a:pPr>
              <a:defRPr/>
            </a:pPr>
            <a:endParaRPr lang="pt-BR"/>
          </a:p>
        </p:txBody>
      </p:sp>
      <p:sp>
        <p:nvSpPr>
          <p:cNvPr id="6" name="Espaço Reservado para Número de Slide 5">
            <a:extLst>
              <a:ext uri="{FF2B5EF4-FFF2-40B4-BE49-F238E27FC236}">
                <a16:creationId xmlns:a16="http://schemas.microsoft.com/office/drawing/2014/main" id="{9F49D7AD-20ED-79A4-4E2B-BE932EAAA9D0}"/>
              </a:ext>
            </a:extLst>
          </p:cNvPr>
          <p:cNvSpPr>
            <a:spLocks noGrp="1"/>
          </p:cNvSpPr>
          <p:nvPr>
            <p:ph type="sldNum" sz="quarter" idx="12"/>
          </p:nvPr>
        </p:nvSpPr>
        <p:spPr/>
        <p:txBody>
          <a:bodyPr/>
          <a:lstStyle>
            <a:lvl1pPr>
              <a:defRPr/>
            </a:lvl1pPr>
          </a:lstStyle>
          <a:p>
            <a:pPr>
              <a:defRPr/>
            </a:pPr>
            <a:fld id="{01454187-C2EB-44FF-BEB4-400000284802}" type="slidenum">
              <a:rPr lang="pt-BR"/>
              <a:pPr>
                <a:defRPr/>
              </a:pPr>
              <a:t>‹#›</a:t>
            </a:fld>
            <a:endParaRPr lang="pt-BR"/>
          </a:p>
        </p:txBody>
      </p:sp>
    </p:spTree>
    <p:extLst>
      <p:ext uri="{BB962C8B-B14F-4D97-AF65-F5344CB8AC3E}">
        <p14:creationId xmlns:p14="http://schemas.microsoft.com/office/powerpoint/2010/main" val="2978251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3CD6108E-6E75-F7BE-3004-AAD1D746D57D}"/>
              </a:ext>
            </a:extLst>
          </p:cNvPr>
          <p:cNvSpPr>
            <a:spLocks noGrp="1"/>
          </p:cNvSpPr>
          <p:nvPr>
            <p:ph type="dt" sz="half" idx="10"/>
          </p:nvPr>
        </p:nvSpPr>
        <p:spPr/>
        <p:txBody>
          <a:bodyPr/>
          <a:lstStyle>
            <a:lvl1pPr>
              <a:defRPr/>
            </a:lvl1pPr>
          </a:lstStyle>
          <a:p>
            <a:pPr>
              <a:defRPr/>
            </a:pPr>
            <a:fld id="{391D4014-1A40-441F-97ED-2F14470712D7}" type="datetimeFigureOut">
              <a:rPr lang="pt-BR"/>
              <a:pPr>
                <a:defRPr/>
              </a:pPr>
              <a:t>25/04/2024</a:t>
            </a:fld>
            <a:endParaRPr lang="pt-BR"/>
          </a:p>
        </p:txBody>
      </p:sp>
      <p:sp>
        <p:nvSpPr>
          <p:cNvPr id="5" name="Espaço Reservado para Rodapé 4">
            <a:extLst>
              <a:ext uri="{FF2B5EF4-FFF2-40B4-BE49-F238E27FC236}">
                <a16:creationId xmlns:a16="http://schemas.microsoft.com/office/drawing/2014/main" id="{B8C68CAB-F10B-F5ED-0493-885F091E32A9}"/>
              </a:ext>
            </a:extLst>
          </p:cNvPr>
          <p:cNvSpPr>
            <a:spLocks noGrp="1"/>
          </p:cNvSpPr>
          <p:nvPr>
            <p:ph type="ftr" sz="quarter" idx="11"/>
          </p:nvPr>
        </p:nvSpPr>
        <p:spPr/>
        <p:txBody>
          <a:bodyPr/>
          <a:lstStyle>
            <a:lvl1pPr>
              <a:defRPr/>
            </a:lvl1pPr>
          </a:lstStyle>
          <a:p>
            <a:pPr>
              <a:defRPr/>
            </a:pPr>
            <a:endParaRPr lang="pt-BR"/>
          </a:p>
        </p:txBody>
      </p:sp>
      <p:sp>
        <p:nvSpPr>
          <p:cNvPr id="6" name="Espaço Reservado para Número de Slide 5">
            <a:extLst>
              <a:ext uri="{FF2B5EF4-FFF2-40B4-BE49-F238E27FC236}">
                <a16:creationId xmlns:a16="http://schemas.microsoft.com/office/drawing/2014/main" id="{FE68F81E-C92C-3E5E-DA1D-7FED516AB8B8}"/>
              </a:ext>
            </a:extLst>
          </p:cNvPr>
          <p:cNvSpPr>
            <a:spLocks noGrp="1"/>
          </p:cNvSpPr>
          <p:nvPr>
            <p:ph type="sldNum" sz="quarter" idx="12"/>
          </p:nvPr>
        </p:nvSpPr>
        <p:spPr/>
        <p:txBody>
          <a:bodyPr/>
          <a:lstStyle>
            <a:lvl1pPr>
              <a:defRPr/>
            </a:lvl1pPr>
          </a:lstStyle>
          <a:p>
            <a:pPr>
              <a:defRPr/>
            </a:pPr>
            <a:fld id="{979971CE-50DA-4152-943C-C4353FC27999}" type="slidenum">
              <a:rPr lang="pt-BR"/>
              <a:pPr>
                <a:defRPr/>
              </a:pPr>
              <a:t>‹#›</a:t>
            </a:fld>
            <a:endParaRPr lang="pt-BR"/>
          </a:p>
        </p:txBody>
      </p:sp>
    </p:spTree>
    <p:extLst>
      <p:ext uri="{BB962C8B-B14F-4D97-AF65-F5344CB8AC3E}">
        <p14:creationId xmlns:p14="http://schemas.microsoft.com/office/powerpoint/2010/main" val="134553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7F5A082E-33A8-CCB7-C73E-9048BCC1BE7E}"/>
              </a:ext>
            </a:extLst>
          </p:cNvPr>
          <p:cNvSpPr>
            <a:spLocks noGrp="1"/>
          </p:cNvSpPr>
          <p:nvPr>
            <p:ph type="dt" sz="half" idx="10"/>
          </p:nvPr>
        </p:nvSpPr>
        <p:spPr/>
        <p:txBody>
          <a:bodyPr/>
          <a:lstStyle>
            <a:lvl1pPr>
              <a:defRPr/>
            </a:lvl1pPr>
          </a:lstStyle>
          <a:p>
            <a:pPr>
              <a:defRPr/>
            </a:pPr>
            <a:fld id="{49BCA12E-0124-48CC-BCD1-9D8BF340A9B9}" type="datetimeFigureOut">
              <a:rPr lang="pt-BR"/>
              <a:pPr>
                <a:defRPr/>
              </a:pPr>
              <a:t>25/04/2024</a:t>
            </a:fld>
            <a:endParaRPr lang="pt-BR"/>
          </a:p>
        </p:txBody>
      </p:sp>
      <p:sp>
        <p:nvSpPr>
          <p:cNvPr id="5" name="Espaço Reservado para Rodapé 4">
            <a:extLst>
              <a:ext uri="{FF2B5EF4-FFF2-40B4-BE49-F238E27FC236}">
                <a16:creationId xmlns:a16="http://schemas.microsoft.com/office/drawing/2014/main" id="{D47E73F3-34BE-8584-11C6-DA1696B351DA}"/>
              </a:ext>
            </a:extLst>
          </p:cNvPr>
          <p:cNvSpPr>
            <a:spLocks noGrp="1"/>
          </p:cNvSpPr>
          <p:nvPr>
            <p:ph type="ftr" sz="quarter" idx="11"/>
          </p:nvPr>
        </p:nvSpPr>
        <p:spPr/>
        <p:txBody>
          <a:bodyPr/>
          <a:lstStyle>
            <a:lvl1pPr>
              <a:defRPr/>
            </a:lvl1pPr>
          </a:lstStyle>
          <a:p>
            <a:pPr>
              <a:defRPr/>
            </a:pPr>
            <a:endParaRPr lang="pt-BR"/>
          </a:p>
        </p:txBody>
      </p:sp>
      <p:sp>
        <p:nvSpPr>
          <p:cNvPr id="6" name="Espaço Reservado para Número de Slide 5">
            <a:extLst>
              <a:ext uri="{FF2B5EF4-FFF2-40B4-BE49-F238E27FC236}">
                <a16:creationId xmlns:a16="http://schemas.microsoft.com/office/drawing/2014/main" id="{6ADF94D1-7E46-E690-C14F-FDE7FF18D745}"/>
              </a:ext>
            </a:extLst>
          </p:cNvPr>
          <p:cNvSpPr>
            <a:spLocks noGrp="1"/>
          </p:cNvSpPr>
          <p:nvPr>
            <p:ph type="sldNum" sz="quarter" idx="12"/>
          </p:nvPr>
        </p:nvSpPr>
        <p:spPr/>
        <p:txBody>
          <a:bodyPr/>
          <a:lstStyle>
            <a:lvl1pPr>
              <a:defRPr/>
            </a:lvl1pPr>
          </a:lstStyle>
          <a:p>
            <a:pPr>
              <a:defRPr/>
            </a:pPr>
            <a:fld id="{A7A14AB4-84C5-4088-8246-86B57C2B7BC4}" type="slidenum">
              <a:rPr lang="pt-BR"/>
              <a:pPr>
                <a:defRPr/>
              </a:pPr>
              <a:t>‹#›</a:t>
            </a:fld>
            <a:endParaRPr lang="pt-BR"/>
          </a:p>
        </p:txBody>
      </p:sp>
    </p:spTree>
    <p:extLst>
      <p:ext uri="{BB962C8B-B14F-4D97-AF65-F5344CB8AC3E}">
        <p14:creationId xmlns:p14="http://schemas.microsoft.com/office/powerpoint/2010/main" val="1344637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42639A72-D190-44C5-D15C-8E18561C0B56}"/>
              </a:ext>
            </a:extLst>
          </p:cNvPr>
          <p:cNvSpPr>
            <a:spLocks noGrp="1"/>
          </p:cNvSpPr>
          <p:nvPr>
            <p:ph type="dt" sz="half" idx="10"/>
          </p:nvPr>
        </p:nvSpPr>
        <p:spPr/>
        <p:txBody>
          <a:bodyPr/>
          <a:lstStyle>
            <a:lvl1pPr>
              <a:defRPr/>
            </a:lvl1pPr>
          </a:lstStyle>
          <a:p>
            <a:pPr>
              <a:defRPr/>
            </a:pPr>
            <a:fld id="{4A483245-63FB-4D7E-8507-08F31E2DAC3D}" type="datetimeFigureOut">
              <a:rPr lang="pt-BR"/>
              <a:pPr>
                <a:defRPr/>
              </a:pPr>
              <a:t>25/04/2024</a:t>
            </a:fld>
            <a:endParaRPr lang="pt-BR"/>
          </a:p>
        </p:txBody>
      </p:sp>
      <p:sp>
        <p:nvSpPr>
          <p:cNvPr id="5" name="Espaço Reservado para Rodapé 4">
            <a:extLst>
              <a:ext uri="{FF2B5EF4-FFF2-40B4-BE49-F238E27FC236}">
                <a16:creationId xmlns:a16="http://schemas.microsoft.com/office/drawing/2014/main" id="{8769FD04-7C00-29D0-8FAB-9E9E907FEA25}"/>
              </a:ext>
            </a:extLst>
          </p:cNvPr>
          <p:cNvSpPr>
            <a:spLocks noGrp="1"/>
          </p:cNvSpPr>
          <p:nvPr>
            <p:ph type="ftr" sz="quarter" idx="11"/>
          </p:nvPr>
        </p:nvSpPr>
        <p:spPr/>
        <p:txBody>
          <a:bodyPr/>
          <a:lstStyle>
            <a:lvl1pPr>
              <a:defRPr/>
            </a:lvl1pPr>
          </a:lstStyle>
          <a:p>
            <a:pPr>
              <a:defRPr/>
            </a:pPr>
            <a:endParaRPr lang="pt-BR"/>
          </a:p>
        </p:txBody>
      </p:sp>
      <p:sp>
        <p:nvSpPr>
          <p:cNvPr id="6" name="Espaço Reservado para Número de Slide 5">
            <a:extLst>
              <a:ext uri="{FF2B5EF4-FFF2-40B4-BE49-F238E27FC236}">
                <a16:creationId xmlns:a16="http://schemas.microsoft.com/office/drawing/2014/main" id="{F50BC6B6-FB1F-A5C9-2158-394777DA492B}"/>
              </a:ext>
            </a:extLst>
          </p:cNvPr>
          <p:cNvSpPr>
            <a:spLocks noGrp="1"/>
          </p:cNvSpPr>
          <p:nvPr>
            <p:ph type="sldNum" sz="quarter" idx="12"/>
          </p:nvPr>
        </p:nvSpPr>
        <p:spPr/>
        <p:txBody>
          <a:bodyPr/>
          <a:lstStyle>
            <a:lvl1pPr>
              <a:defRPr/>
            </a:lvl1pPr>
          </a:lstStyle>
          <a:p>
            <a:pPr>
              <a:defRPr/>
            </a:pPr>
            <a:fld id="{DE521DAD-BEE6-4DF0-91CC-670F12B5A22F}" type="slidenum">
              <a:rPr lang="pt-BR"/>
              <a:pPr>
                <a:defRPr/>
              </a:pPr>
              <a:t>‹#›</a:t>
            </a:fld>
            <a:endParaRPr lang="pt-BR"/>
          </a:p>
        </p:txBody>
      </p:sp>
    </p:spTree>
    <p:extLst>
      <p:ext uri="{BB962C8B-B14F-4D97-AF65-F5344CB8AC3E}">
        <p14:creationId xmlns:p14="http://schemas.microsoft.com/office/powerpoint/2010/main" val="57293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3">
            <a:extLst>
              <a:ext uri="{FF2B5EF4-FFF2-40B4-BE49-F238E27FC236}">
                <a16:creationId xmlns:a16="http://schemas.microsoft.com/office/drawing/2014/main" id="{94493EBF-37FA-36E7-943F-887DC9DF5A80}"/>
              </a:ext>
            </a:extLst>
          </p:cNvPr>
          <p:cNvSpPr>
            <a:spLocks noGrp="1"/>
          </p:cNvSpPr>
          <p:nvPr>
            <p:ph type="dt" sz="half" idx="10"/>
          </p:nvPr>
        </p:nvSpPr>
        <p:spPr/>
        <p:txBody>
          <a:bodyPr/>
          <a:lstStyle>
            <a:lvl1pPr>
              <a:defRPr/>
            </a:lvl1pPr>
          </a:lstStyle>
          <a:p>
            <a:pPr>
              <a:defRPr/>
            </a:pPr>
            <a:fld id="{B1916C71-0111-477A-8A66-0F5B949B937B}" type="datetimeFigureOut">
              <a:rPr lang="pt-BR"/>
              <a:pPr>
                <a:defRPr/>
              </a:pPr>
              <a:t>25/04/2024</a:t>
            </a:fld>
            <a:endParaRPr lang="pt-BR"/>
          </a:p>
        </p:txBody>
      </p:sp>
      <p:sp>
        <p:nvSpPr>
          <p:cNvPr id="6" name="Espaço Reservado para Rodapé 4">
            <a:extLst>
              <a:ext uri="{FF2B5EF4-FFF2-40B4-BE49-F238E27FC236}">
                <a16:creationId xmlns:a16="http://schemas.microsoft.com/office/drawing/2014/main" id="{57032598-09A6-92EE-F614-AD4FF9F3C7AF}"/>
              </a:ext>
            </a:extLst>
          </p:cNvPr>
          <p:cNvSpPr>
            <a:spLocks noGrp="1"/>
          </p:cNvSpPr>
          <p:nvPr>
            <p:ph type="ftr" sz="quarter" idx="11"/>
          </p:nvPr>
        </p:nvSpPr>
        <p:spPr/>
        <p:txBody>
          <a:bodyPr/>
          <a:lstStyle>
            <a:lvl1pPr>
              <a:defRPr/>
            </a:lvl1pPr>
          </a:lstStyle>
          <a:p>
            <a:pPr>
              <a:defRPr/>
            </a:pPr>
            <a:endParaRPr lang="pt-BR"/>
          </a:p>
        </p:txBody>
      </p:sp>
      <p:sp>
        <p:nvSpPr>
          <p:cNvPr id="7" name="Espaço Reservado para Número de Slide 5">
            <a:extLst>
              <a:ext uri="{FF2B5EF4-FFF2-40B4-BE49-F238E27FC236}">
                <a16:creationId xmlns:a16="http://schemas.microsoft.com/office/drawing/2014/main" id="{EB1CB1EA-0B84-BB4B-C4AF-56524E0EA6F0}"/>
              </a:ext>
            </a:extLst>
          </p:cNvPr>
          <p:cNvSpPr>
            <a:spLocks noGrp="1"/>
          </p:cNvSpPr>
          <p:nvPr>
            <p:ph type="sldNum" sz="quarter" idx="12"/>
          </p:nvPr>
        </p:nvSpPr>
        <p:spPr/>
        <p:txBody>
          <a:bodyPr/>
          <a:lstStyle>
            <a:lvl1pPr>
              <a:defRPr/>
            </a:lvl1pPr>
          </a:lstStyle>
          <a:p>
            <a:pPr>
              <a:defRPr/>
            </a:pPr>
            <a:fld id="{9262FF5B-7ED6-4F5C-A922-B84471E1996C}" type="slidenum">
              <a:rPr lang="pt-BR"/>
              <a:pPr>
                <a:defRPr/>
              </a:pPr>
              <a:t>‹#›</a:t>
            </a:fld>
            <a:endParaRPr lang="pt-BR"/>
          </a:p>
        </p:txBody>
      </p:sp>
    </p:spTree>
    <p:extLst>
      <p:ext uri="{BB962C8B-B14F-4D97-AF65-F5344CB8AC3E}">
        <p14:creationId xmlns:p14="http://schemas.microsoft.com/office/powerpoint/2010/main" val="3684332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3">
            <a:extLst>
              <a:ext uri="{FF2B5EF4-FFF2-40B4-BE49-F238E27FC236}">
                <a16:creationId xmlns:a16="http://schemas.microsoft.com/office/drawing/2014/main" id="{15D254C9-5513-0252-999B-1814038539C1}"/>
              </a:ext>
            </a:extLst>
          </p:cNvPr>
          <p:cNvSpPr>
            <a:spLocks noGrp="1"/>
          </p:cNvSpPr>
          <p:nvPr>
            <p:ph type="dt" sz="half" idx="10"/>
          </p:nvPr>
        </p:nvSpPr>
        <p:spPr/>
        <p:txBody>
          <a:bodyPr/>
          <a:lstStyle>
            <a:lvl1pPr>
              <a:defRPr/>
            </a:lvl1pPr>
          </a:lstStyle>
          <a:p>
            <a:pPr>
              <a:defRPr/>
            </a:pPr>
            <a:fld id="{03F28D60-F713-4D18-8D49-5BA545A7CD55}" type="datetimeFigureOut">
              <a:rPr lang="pt-BR"/>
              <a:pPr>
                <a:defRPr/>
              </a:pPr>
              <a:t>25/04/2024</a:t>
            </a:fld>
            <a:endParaRPr lang="pt-BR"/>
          </a:p>
        </p:txBody>
      </p:sp>
      <p:sp>
        <p:nvSpPr>
          <p:cNvPr id="8" name="Espaço Reservado para Rodapé 4">
            <a:extLst>
              <a:ext uri="{FF2B5EF4-FFF2-40B4-BE49-F238E27FC236}">
                <a16:creationId xmlns:a16="http://schemas.microsoft.com/office/drawing/2014/main" id="{359C7565-D87A-10E3-2258-C689EBFCD022}"/>
              </a:ext>
            </a:extLst>
          </p:cNvPr>
          <p:cNvSpPr>
            <a:spLocks noGrp="1"/>
          </p:cNvSpPr>
          <p:nvPr>
            <p:ph type="ftr" sz="quarter" idx="11"/>
          </p:nvPr>
        </p:nvSpPr>
        <p:spPr/>
        <p:txBody>
          <a:bodyPr/>
          <a:lstStyle>
            <a:lvl1pPr>
              <a:defRPr/>
            </a:lvl1pPr>
          </a:lstStyle>
          <a:p>
            <a:pPr>
              <a:defRPr/>
            </a:pPr>
            <a:endParaRPr lang="pt-BR"/>
          </a:p>
        </p:txBody>
      </p:sp>
      <p:sp>
        <p:nvSpPr>
          <p:cNvPr id="9" name="Espaço Reservado para Número de Slide 5">
            <a:extLst>
              <a:ext uri="{FF2B5EF4-FFF2-40B4-BE49-F238E27FC236}">
                <a16:creationId xmlns:a16="http://schemas.microsoft.com/office/drawing/2014/main" id="{EA7249EB-1D15-22DA-BA4C-16A998CD8912}"/>
              </a:ext>
            </a:extLst>
          </p:cNvPr>
          <p:cNvSpPr>
            <a:spLocks noGrp="1"/>
          </p:cNvSpPr>
          <p:nvPr>
            <p:ph type="sldNum" sz="quarter" idx="12"/>
          </p:nvPr>
        </p:nvSpPr>
        <p:spPr/>
        <p:txBody>
          <a:bodyPr/>
          <a:lstStyle>
            <a:lvl1pPr>
              <a:defRPr/>
            </a:lvl1pPr>
          </a:lstStyle>
          <a:p>
            <a:pPr>
              <a:defRPr/>
            </a:pPr>
            <a:fld id="{D5DE159C-56A3-4E86-91D2-43D5A8ED7159}" type="slidenum">
              <a:rPr lang="pt-BR"/>
              <a:pPr>
                <a:defRPr/>
              </a:pPr>
              <a:t>‹#›</a:t>
            </a:fld>
            <a:endParaRPr lang="pt-BR"/>
          </a:p>
        </p:txBody>
      </p:sp>
    </p:spTree>
    <p:extLst>
      <p:ext uri="{BB962C8B-B14F-4D97-AF65-F5344CB8AC3E}">
        <p14:creationId xmlns:p14="http://schemas.microsoft.com/office/powerpoint/2010/main" val="173626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3">
            <a:extLst>
              <a:ext uri="{FF2B5EF4-FFF2-40B4-BE49-F238E27FC236}">
                <a16:creationId xmlns:a16="http://schemas.microsoft.com/office/drawing/2014/main" id="{4418AFC3-F23B-EA3D-DFD5-AD48260BFA48}"/>
              </a:ext>
            </a:extLst>
          </p:cNvPr>
          <p:cNvSpPr>
            <a:spLocks noGrp="1"/>
          </p:cNvSpPr>
          <p:nvPr>
            <p:ph type="dt" sz="half" idx="10"/>
          </p:nvPr>
        </p:nvSpPr>
        <p:spPr/>
        <p:txBody>
          <a:bodyPr/>
          <a:lstStyle>
            <a:lvl1pPr>
              <a:defRPr/>
            </a:lvl1pPr>
          </a:lstStyle>
          <a:p>
            <a:pPr>
              <a:defRPr/>
            </a:pPr>
            <a:fld id="{5CC55A9D-9C2E-476D-83F6-AAE96E92A6CE}" type="datetimeFigureOut">
              <a:rPr lang="pt-BR"/>
              <a:pPr>
                <a:defRPr/>
              </a:pPr>
              <a:t>25/04/2024</a:t>
            </a:fld>
            <a:endParaRPr lang="pt-BR"/>
          </a:p>
        </p:txBody>
      </p:sp>
      <p:sp>
        <p:nvSpPr>
          <p:cNvPr id="4" name="Espaço Reservado para Rodapé 4">
            <a:extLst>
              <a:ext uri="{FF2B5EF4-FFF2-40B4-BE49-F238E27FC236}">
                <a16:creationId xmlns:a16="http://schemas.microsoft.com/office/drawing/2014/main" id="{0E979D1B-A74D-5509-F7AC-DFAC79432BCF}"/>
              </a:ext>
            </a:extLst>
          </p:cNvPr>
          <p:cNvSpPr>
            <a:spLocks noGrp="1"/>
          </p:cNvSpPr>
          <p:nvPr>
            <p:ph type="ftr" sz="quarter" idx="11"/>
          </p:nvPr>
        </p:nvSpPr>
        <p:spPr/>
        <p:txBody>
          <a:bodyPr/>
          <a:lstStyle>
            <a:lvl1pPr>
              <a:defRPr/>
            </a:lvl1pPr>
          </a:lstStyle>
          <a:p>
            <a:pPr>
              <a:defRPr/>
            </a:pPr>
            <a:endParaRPr lang="pt-BR"/>
          </a:p>
        </p:txBody>
      </p:sp>
      <p:sp>
        <p:nvSpPr>
          <p:cNvPr id="5" name="Espaço Reservado para Número de Slide 5">
            <a:extLst>
              <a:ext uri="{FF2B5EF4-FFF2-40B4-BE49-F238E27FC236}">
                <a16:creationId xmlns:a16="http://schemas.microsoft.com/office/drawing/2014/main" id="{A787A2CF-C102-CFC8-79F3-15E86950BFAC}"/>
              </a:ext>
            </a:extLst>
          </p:cNvPr>
          <p:cNvSpPr>
            <a:spLocks noGrp="1"/>
          </p:cNvSpPr>
          <p:nvPr>
            <p:ph type="sldNum" sz="quarter" idx="12"/>
          </p:nvPr>
        </p:nvSpPr>
        <p:spPr/>
        <p:txBody>
          <a:bodyPr/>
          <a:lstStyle>
            <a:lvl1pPr>
              <a:defRPr/>
            </a:lvl1pPr>
          </a:lstStyle>
          <a:p>
            <a:pPr>
              <a:defRPr/>
            </a:pPr>
            <a:fld id="{78AD57A2-823B-4013-8AA0-493416BB0A4B}" type="slidenum">
              <a:rPr lang="pt-BR"/>
              <a:pPr>
                <a:defRPr/>
              </a:pPr>
              <a:t>‹#›</a:t>
            </a:fld>
            <a:endParaRPr lang="pt-BR"/>
          </a:p>
        </p:txBody>
      </p:sp>
    </p:spTree>
    <p:extLst>
      <p:ext uri="{BB962C8B-B14F-4D97-AF65-F5344CB8AC3E}">
        <p14:creationId xmlns:p14="http://schemas.microsoft.com/office/powerpoint/2010/main" val="3632747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3">
            <a:extLst>
              <a:ext uri="{FF2B5EF4-FFF2-40B4-BE49-F238E27FC236}">
                <a16:creationId xmlns:a16="http://schemas.microsoft.com/office/drawing/2014/main" id="{83941252-9753-7CEF-1C18-364B49C6D7D1}"/>
              </a:ext>
            </a:extLst>
          </p:cNvPr>
          <p:cNvSpPr>
            <a:spLocks noGrp="1"/>
          </p:cNvSpPr>
          <p:nvPr>
            <p:ph type="dt" sz="half" idx="10"/>
          </p:nvPr>
        </p:nvSpPr>
        <p:spPr/>
        <p:txBody>
          <a:bodyPr/>
          <a:lstStyle>
            <a:lvl1pPr>
              <a:defRPr/>
            </a:lvl1pPr>
          </a:lstStyle>
          <a:p>
            <a:pPr>
              <a:defRPr/>
            </a:pPr>
            <a:fld id="{05D36643-1613-4E53-9037-7F486E90DCAD}" type="datetimeFigureOut">
              <a:rPr lang="pt-BR"/>
              <a:pPr>
                <a:defRPr/>
              </a:pPr>
              <a:t>25/04/2024</a:t>
            </a:fld>
            <a:endParaRPr lang="pt-BR"/>
          </a:p>
        </p:txBody>
      </p:sp>
      <p:sp>
        <p:nvSpPr>
          <p:cNvPr id="3" name="Espaço Reservado para Rodapé 4">
            <a:extLst>
              <a:ext uri="{FF2B5EF4-FFF2-40B4-BE49-F238E27FC236}">
                <a16:creationId xmlns:a16="http://schemas.microsoft.com/office/drawing/2014/main" id="{A2B2DFA0-6C29-693D-05AC-CF4464F1E5D3}"/>
              </a:ext>
            </a:extLst>
          </p:cNvPr>
          <p:cNvSpPr>
            <a:spLocks noGrp="1"/>
          </p:cNvSpPr>
          <p:nvPr>
            <p:ph type="ftr" sz="quarter" idx="11"/>
          </p:nvPr>
        </p:nvSpPr>
        <p:spPr/>
        <p:txBody>
          <a:bodyPr/>
          <a:lstStyle>
            <a:lvl1pPr>
              <a:defRPr/>
            </a:lvl1pPr>
          </a:lstStyle>
          <a:p>
            <a:pPr>
              <a:defRPr/>
            </a:pPr>
            <a:endParaRPr lang="pt-BR"/>
          </a:p>
        </p:txBody>
      </p:sp>
      <p:sp>
        <p:nvSpPr>
          <p:cNvPr id="4" name="Espaço Reservado para Número de Slide 5">
            <a:extLst>
              <a:ext uri="{FF2B5EF4-FFF2-40B4-BE49-F238E27FC236}">
                <a16:creationId xmlns:a16="http://schemas.microsoft.com/office/drawing/2014/main" id="{CE1C0D83-79E6-8A95-CE59-305287D75906}"/>
              </a:ext>
            </a:extLst>
          </p:cNvPr>
          <p:cNvSpPr>
            <a:spLocks noGrp="1"/>
          </p:cNvSpPr>
          <p:nvPr>
            <p:ph type="sldNum" sz="quarter" idx="12"/>
          </p:nvPr>
        </p:nvSpPr>
        <p:spPr/>
        <p:txBody>
          <a:bodyPr/>
          <a:lstStyle>
            <a:lvl1pPr>
              <a:defRPr/>
            </a:lvl1pPr>
          </a:lstStyle>
          <a:p>
            <a:pPr>
              <a:defRPr/>
            </a:pPr>
            <a:fld id="{73043B90-C91D-436B-BAB5-26B4780AB7C9}" type="slidenum">
              <a:rPr lang="pt-BR"/>
              <a:pPr>
                <a:defRPr/>
              </a:pPr>
              <a:t>‹#›</a:t>
            </a:fld>
            <a:endParaRPr lang="pt-BR"/>
          </a:p>
        </p:txBody>
      </p:sp>
    </p:spTree>
    <p:extLst>
      <p:ext uri="{BB962C8B-B14F-4D97-AF65-F5344CB8AC3E}">
        <p14:creationId xmlns:p14="http://schemas.microsoft.com/office/powerpoint/2010/main" val="31080496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3">
            <a:extLst>
              <a:ext uri="{FF2B5EF4-FFF2-40B4-BE49-F238E27FC236}">
                <a16:creationId xmlns:a16="http://schemas.microsoft.com/office/drawing/2014/main" id="{9A7D6480-B60D-AFA3-2874-01EBBDEEC28E}"/>
              </a:ext>
            </a:extLst>
          </p:cNvPr>
          <p:cNvSpPr>
            <a:spLocks noGrp="1"/>
          </p:cNvSpPr>
          <p:nvPr>
            <p:ph type="dt" sz="half" idx="10"/>
          </p:nvPr>
        </p:nvSpPr>
        <p:spPr/>
        <p:txBody>
          <a:bodyPr/>
          <a:lstStyle>
            <a:lvl1pPr>
              <a:defRPr/>
            </a:lvl1pPr>
          </a:lstStyle>
          <a:p>
            <a:pPr>
              <a:defRPr/>
            </a:pPr>
            <a:fld id="{18738413-82CB-437B-A42D-1EFF952C0B62}" type="datetimeFigureOut">
              <a:rPr lang="pt-BR"/>
              <a:pPr>
                <a:defRPr/>
              </a:pPr>
              <a:t>25/04/2024</a:t>
            </a:fld>
            <a:endParaRPr lang="pt-BR"/>
          </a:p>
        </p:txBody>
      </p:sp>
      <p:sp>
        <p:nvSpPr>
          <p:cNvPr id="6" name="Espaço Reservado para Rodapé 4">
            <a:extLst>
              <a:ext uri="{FF2B5EF4-FFF2-40B4-BE49-F238E27FC236}">
                <a16:creationId xmlns:a16="http://schemas.microsoft.com/office/drawing/2014/main" id="{F0BF2FB8-F077-36C3-B179-5A1857496541}"/>
              </a:ext>
            </a:extLst>
          </p:cNvPr>
          <p:cNvSpPr>
            <a:spLocks noGrp="1"/>
          </p:cNvSpPr>
          <p:nvPr>
            <p:ph type="ftr" sz="quarter" idx="11"/>
          </p:nvPr>
        </p:nvSpPr>
        <p:spPr/>
        <p:txBody>
          <a:bodyPr/>
          <a:lstStyle>
            <a:lvl1pPr>
              <a:defRPr/>
            </a:lvl1pPr>
          </a:lstStyle>
          <a:p>
            <a:pPr>
              <a:defRPr/>
            </a:pPr>
            <a:endParaRPr lang="pt-BR"/>
          </a:p>
        </p:txBody>
      </p:sp>
      <p:sp>
        <p:nvSpPr>
          <p:cNvPr id="7" name="Espaço Reservado para Número de Slide 5">
            <a:extLst>
              <a:ext uri="{FF2B5EF4-FFF2-40B4-BE49-F238E27FC236}">
                <a16:creationId xmlns:a16="http://schemas.microsoft.com/office/drawing/2014/main" id="{E7EFC6A0-018F-44AB-8E3A-D20BC591AFB6}"/>
              </a:ext>
            </a:extLst>
          </p:cNvPr>
          <p:cNvSpPr>
            <a:spLocks noGrp="1"/>
          </p:cNvSpPr>
          <p:nvPr>
            <p:ph type="sldNum" sz="quarter" idx="12"/>
          </p:nvPr>
        </p:nvSpPr>
        <p:spPr/>
        <p:txBody>
          <a:bodyPr/>
          <a:lstStyle>
            <a:lvl1pPr>
              <a:defRPr/>
            </a:lvl1pPr>
          </a:lstStyle>
          <a:p>
            <a:pPr>
              <a:defRPr/>
            </a:pPr>
            <a:fld id="{33F31A21-758C-42CF-8234-6F556EEA1182}" type="slidenum">
              <a:rPr lang="pt-BR"/>
              <a:pPr>
                <a:defRPr/>
              </a:pPr>
              <a:t>‹#›</a:t>
            </a:fld>
            <a:endParaRPr lang="pt-BR"/>
          </a:p>
        </p:txBody>
      </p:sp>
    </p:spTree>
    <p:extLst>
      <p:ext uri="{BB962C8B-B14F-4D97-AF65-F5344CB8AC3E}">
        <p14:creationId xmlns:p14="http://schemas.microsoft.com/office/powerpoint/2010/main" val="3582462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pt-BR" noProof="0"/>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3">
            <a:extLst>
              <a:ext uri="{FF2B5EF4-FFF2-40B4-BE49-F238E27FC236}">
                <a16:creationId xmlns:a16="http://schemas.microsoft.com/office/drawing/2014/main" id="{AB6AAD0C-BADA-570E-24C6-0816004F56E2}"/>
              </a:ext>
            </a:extLst>
          </p:cNvPr>
          <p:cNvSpPr>
            <a:spLocks noGrp="1"/>
          </p:cNvSpPr>
          <p:nvPr>
            <p:ph type="dt" sz="half" idx="10"/>
          </p:nvPr>
        </p:nvSpPr>
        <p:spPr/>
        <p:txBody>
          <a:bodyPr/>
          <a:lstStyle>
            <a:lvl1pPr>
              <a:defRPr/>
            </a:lvl1pPr>
          </a:lstStyle>
          <a:p>
            <a:pPr>
              <a:defRPr/>
            </a:pPr>
            <a:fld id="{DE2E9BAB-CC02-4807-9825-F276A7D2DEBA}" type="datetimeFigureOut">
              <a:rPr lang="pt-BR"/>
              <a:pPr>
                <a:defRPr/>
              </a:pPr>
              <a:t>25/04/2024</a:t>
            </a:fld>
            <a:endParaRPr lang="pt-BR"/>
          </a:p>
        </p:txBody>
      </p:sp>
      <p:sp>
        <p:nvSpPr>
          <p:cNvPr id="6" name="Espaço Reservado para Rodapé 4">
            <a:extLst>
              <a:ext uri="{FF2B5EF4-FFF2-40B4-BE49-F238E27FC236}">
                <a16:creationId xmlns:a16="http://schemas.microsoft.com/office/drawing/2014/main" id="{92A0DE24-76E0-0B20-B390-2E646EC8DFFA}"/>
              </a:ext>
            </a:extLst>
          </p:cNvPr>
          <p:cNvSpPr>
            <a:spLocks noGrp="1"/>
          </p:cNvSpPr>
          <p:nvPr>
            <p:ph type="ftr" sz="quarter" idx="11"/>
          </p:nvPr>
        </p:nvSpPr>
        <p:spPr/>
        <p:txBody>
          <a:bodyPr/>
          <a:lstStyle>
            <a:lvl1pPr>
              <a:defRPr/>
            </a:lvl1pPr>
          </a:lstStyle>
          <a:p>
            <a:pPr>
              <a:defRPr/>
            </a:pPr>
            <a:endParaRPr lang="pt-BR"/>
          </a:p>
        </p:txBody>
      </p:sp>
      <p:sp>
        <p:nvSpPr>
          <p:cNvPr id="7" name="Espaço Reservado para Número de Slide 5">
            <a:extLst>
              <a:ext uri="{FF2B5EF4-FFF2-40B4-BE49-F238E27FC236}">
                <a16:creationId xmlns:a16="http://schemas.microsoft.com/office/drawing/2014/main" id="{89B3FB1C-AC3E-5407-91CF-EA668C729DAB}"/>
              </a:ext>
            </a:extLst>
          </p:cNvPr>
          <p:cNvSpPr>
            <a:spLocks noGrp="1"/>
          </p:cNvSpPr>
          <p:nvPr>
            <p:ph type="sldNum" sz="quarter" idx="12"/>
          </p:nvPr>
        </p:nvSpPr>
        <p:spPr/>
        <p:txBody>
          <a:bodyPr/>
          <a:lstStyle>
            <a:lvl1pPr>
              <a:defRPr/>
            </a:lvl1pPr>
          </a:lstStyle>
          <a:p>
            <a:pPr>
              <a:defRPr/>
            </a:pPr>
            <a:fld id="{D48638F7-098B-420F-A3DF-0413B54FEE52}" type="slidenum">
              <a:rPr lang="pt-BR"/>
              <a:pPr>
                <a:defRPr/>
              </a:pPr>
              <a:t>‹#›</a:t>
            </a:fld>
            <a:endParaRPr lang="pt-BR"/>
          </a:p>
        </p:txBody>
      </p:sp>
    </p:spTree>
    <p:extLst>
      <p:ext uri="{BB962C8B-B14F-4D97-AF65-F5344CB8AC3E}">
        <p14:creationId xmlns:p14="http://schemas.microsoft.com/office/powerpoint/2010/main" val="123407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Espaço Reservado para Título 1">
            <a:extLst>
              <a:ext uri="{FF2B5EF4-FFF2-40B4-BE49-F238E27FC236}">
                <a16:creationId xmlns:a16="http://schemas.microsoft.com/office/drawing/2014/main" id="{12F60C94-67F9-2FF6-13EF-BB676DA058B5}"/>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pt-BR" altLang="pt-BR"/>
              <a:t>Clique para editar o título Mestre</a:t>
            </a:r>
          </a:p>
        </p:txBody>
      </p:sp>
      <p:sp>
        <p:nvSpPr>
          <p:cNvPr id="1027" name="Espaço Reservado para Texto 2">
            <a:extLst>
              <a:ext uri="{FF2B5EF4-FFF2-40B4-BE49-F238E27FC236}">
                <a16:creationId xmlns:a16="http://schemas.microsoft.com/office/drawing/2014/main" id="{AAB44D51-213A-B2B5-8C4D-F1DA29FA7D35}"/>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pt-BR" altLang="pt-BR"/>
              <a:t>Clique para editar os estilos de texto Mestres</a:t>
            </a:r>
          </a:p>
          <a:p>
            <a:pPr lvl="1"/>
            <a:r>
              <a:rPr lang="pt-BR" altLang="pt-BR"/>
              <a:t>Segundo nível</a:t>
            </a:r>
          </a:p>
          <a:p>
            <a:pPr lvl="2"/>
            <a:r>
              <a:rPr lang="pt-BR" altLang="pt-BR"/>
              <a:t>Terceiro nível</a:t>
            </a:r>
          </a:p>
          <a:p>
            <a:pPr lvl="3"/>
            <a:r>
              <a:rPr lang="pt-BR" altLang="pt-BR"/>
              <a:t>Quarto nível</a:t>
            </a:r>
          </a:p>
          <a:p>
            <a:pPr lvl="4"/>
            <a:r>
              <a:rPr lang="pt-BR" altLang="pt-BR"/>
              <a:t>Quinto nível</a:t>
            </a:r>
          </a:p>
        </p:txBody>
      </p:sp>
      <p:sp>
        <p:nvSpPr>
          <p:cNvPr id="4" name="Espaço Reservado para Data 3">
            <a:extLst>
              <a:ext uri="{FF2B5EF4-FFF2-40B4-BE49-F238E27FC236}">
                <a16:creationId xmlns:a16="http://schemas.microsoft.com/office/drawing/2014/main" id="{8B9014AC-6624-C0BC-35F1-A82F132460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fld id="{954F4474-9351-4A30-859C-2FF34413C90C}" type="datetimeFigureOut">
              <a:rPr lang="pt-BR"/>
              <a:pPr>
                <a:defRPr/>
              </a:pPr>
              <a:t>25/04/2024</a:t>
            </a:fld>
            <a:endParaRPr lang="pt-BR"/>
          </a:p>
        </p:txBody>
      </p:sp>
      <p:sp>
        <p:nvSpPr>
          <p:cNvPr id="5" name="Espaço Reservado para Rodapé 4">
            <a:extLst>
              <a:ext uri="{FF2B5EF4-FFF2-40B4-BE49-F238E27FC236}">
                <a16:creationId xmlns:a16="http://schemas.microsoft.com/office/drawing/2014/main" id="{2835C6AE-A1DB-E0EE-8552-E2178DD415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pt-BR"/>
          </a:p>
        </p:txBody>
      </p:sp>
      <p:sp>
        <p:nvSpPr>
          <p:cNvPr id="6" name="Espaço Reservado para Número de Slide 5">
            <a:extLst>
              <a:ext uri="{FF2B5EF4-FFF2-40B4-BE49-F238E27FC236}">
                <a16:creationId xmlns:a16="http://schemas.microsoft.com/office/drawing/2014/main" id="{8AF31985-406B-6D63-0365-FF43E819E9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defRPr>
            </a:lvl1pPr>
          </a:lstStyle>
          <a:p>
            <a:pPr>
              <a:defRPr/>
            </a:pPr>
            <a:fld id="{82AC0857-704B-4503-976B-39B7C303E173}" type="slidenum">
              <a:rPr lang="pt-BR"/>
              <a:pPr>
                <a:defRPr/>
              </a:pPr>
              <a:t>‹#›</a:t>
            </a:fld>
            <a:endParaRPr lang="pt-B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102_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jpeg"/><Relationship Id="rId2" Type="http://schemas.microsoft.com/office/2018/10/relationships/comments" Target="../comments/modernComment_101_0.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103_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104_0.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3.png"/><Relationship Id="rId7" Type="http://schemas.openxmlformats.org/officeDocument/2006/relationships/image" Target="../media/image15.png"/><Relationship Id="rId2" Type="http://schemas.microsoft.com/office/2018/10/relationships/comments" Target="../comments/modernComment_108_0.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107_0.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13314" name="Imagem 4" descr="Desenho com traços pretos em fundo branco&#10;&#10;Descrição gerada automaticamente com confiança média">
            <a:extLst>
              <a:ext uri="{FF2B5EF4-FFF2-40B4-BE49-F238E27FC236}">
                <a16:creationId xmlns:a16="http://schemas.microsoft.com/office/drawing/2014/main" id="{C172A6E3-9C6E-89FA-D095-30C69D1473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2400" y="1187450"/>
            <a:ext cx="2692400" cy="448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Título 1">
            <a:extLst>
              <a:ext uri="{FF2B5EF4-FFF2-40B4-BE49-F238E27FC236}">
                <a16:creationId xmlns:a16="http://schemas.microsoft.com/office/drawing/2014/main" id="{D4715060-6697-86AC-76C4-253D43F3D1FA}"/>
              </a:ext>
            </a:extLst>
          </p:cNvPr>
          <p:cNvSpPr>
            <a:spLocks noGrp="1" noChangeArrowheads="1"/>
          </p:cNvSpPr>
          <p:nvPr>
            <p:ph type="ctrTitle"/>
          </p:nvPr>
        </p:nvSpPr>
        <p:spPr>
          <a:xfrm>
            <a:off x="4249739" y="2271424"/>
            <a:ext cx="7654925" cy="2003425"/>
          </a:xfrm>
        </p:spPr>
        <p:txBody>
          <a:bodyPr/>
          <a:lstStyle/>
          <a:p>
            <a:pPr eaLnBrk="1" hangingPunct="1"/>
            <a:r>
              <a:rPr lang="pt-BR" altLang="pt-BR" sz="3600" dirty="0">
                <a:solidFill>
                  <a:schemeClr val="bg2"/>
                </a:solidFill>
                <a:latin typeface="Poppins SemiBold" panose="00000700000000000000" pitchFamily="2" charset="0"/>
                <a:cs typeface="Poppins SemiBold" panose="00000700000000000000" pitchFamily="2" charset="0"/>
              </a:rPr>
              <a:t>Comparação entre modelos para Análise de Sentimentos no Contexto de Avaliações de Filmes</a:t>
            </a:r>
          </a:p>
        </p:txBody>
      </p:sp>
      <p:sp>
        <p:nvSpPr>
          <p:cNvPr id="7" name="Subtítulo 2">
            <a:extLst>
              <a:ext uri="{FF2B5EF4-FFF2-40B4-BE49-F238E27FC236}">
                <a16:creationId xmlns:a16="http://schemas.microsoft.com/office/drawing/2014/main" id="{C77332A8-D180-98EF-6CEF-347CC0A4F92B}"/>
              </a:ext>
            </a:extLst>
          </p:cNvPr>
          <p:cNvSpPr>
            <a:spLocks noGrp="1"/>
          </p:cNvSpPr>
          <p:nvPr>
            <p:ph type="subTitle" idx="1"/>
          </p:nvPr>
        </p:nvSpPr>
        <p:spPr>
          <a:xfrm>
            <a:off x="4855441" y="5299869"/>
            <a:ext cx="5356225" cy="741362"/>
          </a:xfrm>
        </p:spPr>
        <p:txBody>
          <a:bodyPr rtlCol="0">
            <a:normAutofit fontScale="77500" lnSpcReduction="20000"/>
          </a:bodyPr>
          <a:lstStyle/>
          <a:p>
            <a:pPr algn="l" eaLnBrk="1" fontAlgn="auto" hangingPunct="1">
              <a:spcAft>
                <a:spcPts val="0"/>
              </a:spcAft>
              <a:defRPr/>
            </a:pPr>
            <a:r>
              <a:rPr lang="pt-BR" dirty="0">
                <a:solidFill>
                  <a:schemeClr val="bg2"/>
                </a:solidFill>
                <a:latin typeface="Roboto" panose="02000000000000000000" pitchFamily="2" charset="0"/>
                <a:ea typeface="Roboto" panose="02000000000000000000" pitchFamily="2" charset="0"/>
                <a:cs typeface="Roboto" panose="02000000000000000000" pitchFamily="2" charset="0"/>
              </a:rPr>
              <a:t>Discente: Rodrigo </a:t>
            </a:r>
            <a:r>
              <a:rPr lang="pt-BR" dirty="0" err="1">
                <a:solidFill>
                  <a:schemeClr val="bg2"/>
                </a:solidFill>
                <a:latin typeface="Roboto" panose="02000000000000000000" pitchFamily="2" charset="0"/>
                <a:ea typeface="Roboto" panose="02000000000000000000" pitchFamily="2" charset="0"/>
                <a:cs typeface="Roboto" panose="02000000000000000000" pitchFamily="2" charset="0"/>
              </a:rPr>
              <a:t>Franciozi</a:t>
            </a:r>
            <a:r>
              <a:rPr lang="pt-BR">
                <a:solidFill>
                  <a:schemeClr val="bg2"/>
                </a:solidFill>
                <a:latin typeface="Roboto" panose="02000000000000000000" pitchFamily="2" charset="0"/>
                <a:ea typeface="Roboto" panose="02000000000000000000" pitchFamily="2" charset="0"/>
                <a:cs typeface="Roboto" panose="02000000000000000000" pitchFamily="2" charset="0"/>
              </a:rPr>
              <a:t> Rodrigues da Silva</a:t>
            </a:r>
          </a:p>
          <a:p>
            <a:pPr algn="l" eaLnBrk="1" fontAlgn="auto" hangingPunct="1">
              <a:spcAft>
                <a:spcPts val="0"/>
              </a:spcAft>
              <a:defRPr/>
            </a:pPr>
            <a:r>
              <a:rPr lang="pt-BR">
                <a:solidFill>
                  <a:schemeClr val="bg2"/>
                </a:solidFill>
                <a:latin typeface="Roboto" panose="02000000000000000000" pitchFamily="2" charset="0"/>
                <a:ea typeface="Roboto" panose="02000000000000000000" pitchFamily="2" charset="0"/>
                <a:cs typeface="Roboto" panose="02000000000000000000" pitchFamily="2" charset="0"/>
              </a:rPr>
              <a:t>Orientadora: Adâmara Santos Gonçalves Felício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Imagem 4" descr="Desenho com traços pretos em fundo branco&#10;&#10;Descrição gerada automaticamente com confiança média">
            <a:extLst>
              <a:ext uri="{FF2B5EF4-FFF2-40B4-BE49-F238E27FC236}">
                <a16:creationId xmlns:a16="http://schemas.microsoft.com/office/drawing/2014/main" id="{9B10D6D0-9744-AD64-47F2-3B8ABCF790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BA1EF409-8FCF-9813-F343-4FD4C119D009}"/>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Potenciais melhorias e limitações</a:t>
            </a:r>
            <a:endParaRPr lang="en-BR"/>
          </a:p>
        </p:txBody>
      </p:sp>
      <p:sp>
        <p:nvSpPr>
          <p:cNvPr id="6" name="Round Same Side Corner Rectangle 5">
            <a:extLst>
              <a:ext uri="{FF2B5EF4-FFF2-40B4-BE49-F238E27FC236}">
                <a16:creationId xmlns:a16="http://schemas.microsoft.com/office/drawing/2014/main" id="{06211388-887C-DAB1-B898-410726522C80}"/>
              </a:ext>
            </a:extLst>
          </p:cNvPr>
          <p:cNvSpPr/>
          <p:nvPr/>
        </p:nvSpPr>
        <p:spPr>
          <a:xfrm flipH="1" flipV="1">
            <a:off x="1719262" y="1252538"/>
            <a:ext cx="3776662" cy="4594080"/>
          </a:xfrm>
          <a:prstGeom prst="round2SameRect">
            <a:avLst/>
          </a:prstGeom>
          <a:ln>
            <a:noFill/>
          </a:ln>
        </p:spPr>
        <p:style>
          <a:lnRef idx="2">
            <a:schemeClr val="accent3">
              <a:shade val="15000"/>
            </a:schemeClr>
          </a:lnRef>
          <a:fillRef idx="1">
            <a:schemeClr val="accent3"/>
          </a:fillRef>
          <a:effectRef idx="0">
            <a:schemeClr val="accent3"/>
          </a:effectRef>
          <a:fontRef idx="minor">
            <a:schemeClr val="lt1"/>
          </a:fontRef>
        </p:style>
        <p:txBody>
          <a:bodyPr anchor="ctr"/>
          <a:lstStyle/>
          <a:p>
            <a:pPr algn="ctr">
              <a:defRPr/>
            </a:pPr>
            <a:endParaRPr lang="en-BR"/>
          </a:p>
        </p:txBody>
      </p:sp>
      <p:sp>
        <p:nvSpPr>
          <p:cNvPr id="7" name="Rectangle 6">
            <a:extLst>
              <a:ext uri="{FF2B5EF4-FFF2-40B4-BE49-F238E27FC236}">
                <a16:creationId xmlns:a16="http://schemas.microsoft.com/office/drawing/2014/main" id="{30908D6A-7E1A-5479-98B1-E934872F700C}"/>
              </a:ext>
            </a:extLst>
          </p:cNvPr>
          <p:cNvSpPr/>
          <p:nvPr/>
        </p:nvSpPr>
        <p:spPr>
          <a:xfrm>
            <a:off x="1719263" y="1252538"/>
            <a:ext cx="3766018" cy="33813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BR"/>
              <a:t>Limitações</a:t>
            </a:r>
          </a:p>
        </p:txBody>
      </p:sp>
      <p:sp>
        <p:nvSpPr>
          <p:cNvPr id="22533" name="TextBox 7">
            <a:extLst>
              <a:ext uri="{FF2B5EF4-FFF2-40B4-BE49-F238E27FC236}">
                <a16:creationId xmlns:a16="http://schemas.microsoft.com/office/drawing/2014/main" id="{8168B778-86AD-ECB4-3067-CECEB4DD5D59}"/>
              </a:ext>
            </a:extLst>
          </p:cNvPr>
          <p:cNvSpPr txBox="1">
            <a:spLocks noChangeArrowheads="1"/>
          </p:cNvSpPr>
          <p:nvPr/>
        </p:nvSpPr>
        <p:spPr bwMode="auto">
          <a:xfrm>
            <a:off x="1819275" y="1639888"/>
            <a:ext cx="3448050" cy="4031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Recursos</a:t>
            </a:r>
            <a:r>
              <a:rPr lang="pt-BR" altLang="pt-BR" sz="1600" dirty="0">
                <a:solidFill>
                  <a:srgbClr val="FF0000"/>
                </a:solidFill>
                <a:latin typeface="Arial" panose="020B0604020202020204" pitchFamily="34" charset="0"/>
                <a:cs typeface="Arial" panose="020B0604020202020204" pitchFamily="34" charset="0"/>
              </a:rPr>
              <a:t> </a:t>
            </a:r>
            <a:r>
              <a:rPr lang="pt-BR" altLang="pt-BR" sz="1600" dirty="0">
                <a:solidFill>
                  <a:schemeClr val="bg1"/>
                </a:solidFill>
                <a:latin typeface="Arial" panose="020B0604020202020204" pitchFamily="34" charset="0"/>
                <a:cs typeface="Arial" panose="020B0604020202020204" pitchFamily="34" charset="0"/>
              </a:rPr>
              <a:t>computacionais</a:t>
            </a:r>
            <a:r>
              <a:rPr lang="pt-BR" altLang="pt-BR" sz="1600" dirty="0">
                <a:solidFill>
                  <a:srgbClr val="FF0000"/>
                </a:solidFill>
                <a:latin typeface="Arial" panose="020B0604020202020204" pitchFamily="34" charset="0"/>
                <a:cs typeface="Arial" panose="020B0604020202020204" pitchFamily="34" charset="0"/>
              </a:rPr>
              <a:t> </a:t>
            </a:r>
            <a:r>
              <a:rPr lang="pt-BR" altLang="pt-BR" sz="1600" dirty="0">
                <a:solidFill>
                  <a:schemeClr val="bg1"/>
                </a:solidFill>
                <a:latin typeface="Arial" panose="020B0604020202020204" pitchFamily="34" charset="0"/>
                <a:cs typeface="Arial" panose="020B0604020202020204" pitchFamily="34" charset="0"/>
              </a:rPr>
              <a:t>para treinamento do modelo BERT, o que impôs restrições ao tamanho do conjunto de dados e a relação da complexidade dos experimentos;</a:t>
            </a:r>
          </a:p>
          <a:p>
            <a:pPr>
              <a:lnSpc>
                <a:spcPct val="100000"/>
              </a:lnSpc>
              <a:spcBef>
                <a:spcPct val="0"/>
              </a:spcBef>
              <a:buFont typeface="Calibri Light" panose="020F0302020204030204" pitchFamily="34" charset="0"/>
              <a:buAutoNum type="arabicPeriod"/>
            </a:pPr>
            <a:endParaRPr lang="pt-BR" altLang="pt-BR" sz="1600" dirty="0">
              <a:solidFill>
                <a:schemeClr val="bg1"/>
              </a:solidFill>
              <a:latin typeface="Arial" panose="020B0604020202020204" pitchFamily="34" charset="0"/>
              <a:cs typeface="Arial" panose="020B0604020202020204" pitchFamily="34" charset="0"/>
            </a:endParaRPr>
          </a:p>
          <a:p>
            <a:pPr>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A natureza dos comentários ser apenas da língua inglesa, o que não necessariamente captou nuances culturais e linguísticas presentes em avaliações de outras regiões;</a:t>
            </a:r>
          </a:p>
          <a:p>
            <a:pPr>
              <a:lnSpc>
                <a:spcPct val="100000"/>
              </a:lnSpc>
              <a:spcBef>
                <a:spcPct val="0"/>
              </a:spcBef>
              <a:buFont typeface="Calibri Light" panose="020F0302020204030204" pitchFamily="34" charset="0"/>
              <a:buAutoNum type="arabicPeriod"/>
            </a:pPr>
            <a:endParaRPr lang="pt-BR" altLang="pt-BR" sz="1600" dirty="0">
              <a:solidFill>
                <a:schemeClr val="bg1"/>
              </a:solidFill>
              <a:latin typeface="Arial" panose="020B0604020202020204" pitchFamily="34" charset="0"/>
              <a:cs typeface="Arial" panose="020B0604020202020204" pitchFamily="34" charset="0"/>
            </a:endParaRPr>
          </a:p>
          <a:p>
            <a:pPr>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Restrição monetária de acesso à API do IMDB;</a:t>
            </a:r>
          </a:p>
        </p:txBody>
      </p:sp>
      <p:sp>
        <p:nvSpPr>
          <p:cNvPr id="9" name="Round Same Side Corner Rectangle 8">
            <a:extLst>
              <a:ext uri="{FF2B5EF4-FFF2-40B4-BE49-F238E27FC236}">
                <a16:creationId xmlns:a16="http://schemas.microsoft.com/office/drawing/2014/main" id="{B6E47069-6231-FE2C-BC7E-CB9B61A57EC4}"/>
              </a:ext>
            </a:extLst>
          </p:cNvPr>
          <p:cNvSpPr/>
          <p:nvPr/>
        </p:nvSpPr>
        <p:spPr>
          <a:xfrm flipH="1" flipV="1">
            <a:off x="6596063" y="1252538"/>
            <a:ext cx="3776662" cy="4594080"/>
          </a:xfrm>
          <a:prstGeom prst="round2SameRect">
            <a:avLst/>
          </a:prstGeom>
          <a:ln>
            <a:noFill/>
          </a:ln>
        </p:spPr>
        <p:style>
          <a:lnRef idx="2">
            <a:schemeClr val="accent3">
              <a:shade val="15000"/>
            </a:schemeClr>
          </a:lnRef>
          <a:fillRef idx="1">
            <a:schemeClr val="accent3"/>
          </a:fillRef>
          <a:effectRef idx="0">
            <a:schemeClr val="accent3"/>
          </a:effectRef>
          <a:fontRef idx="minor">
            <a:schemeClr val="lt1"/>
          </a:fontRef>
        </p:style>
        <p:txBody>
          <a:bodyPr anchor="ctr"/>
          <a:lstStyle/>
          <a:p>
            <a:pPr algn="ctr">
              <a:defRPr/>
            </a:pPr>
            <a:endParaRPr lang="en-BR"/>
          </a:p>
        </p:txBody>
      </p:sp>
      <p:sp>
        <p:nvSpPr>
          <p:cNvPr id="10" name="Rectangle 9">
            <a:extLst>
              <a:ext uri="{FF2B5EF4-FFF2-40B4-BE49-F238E27FC236}">
                <a16:creationId xmlns:a16="http://schemas.microsoft.com/office/drawing/2014/main" id="{C752B6BF-97E7-EDC1-BB99-BC7FB4E065A8}"/>
              </a:ext>
            </a:extLst>
          </p:cNvPr>
          <p:cNvSpPr/>
          <p:nvPr/>
        </p:nvSpPr>
        <p:spPr>
          <a:xfrm>
            <a:off x="6596063" y="1252538"/>
            <a:ext cx="3776662" cy="33813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BR"/>
              <a:t>Melhorias</a:t>
            </a:r>
          </a:p>
        </p:txBody>
      </p:sp>
      <p:sp>
        <p:nvSpPr>
          <p:cNvPr id="22536" name="TextBox 10">
            <a:extLst>
              <a:ext uri="{FF2B5EF4-FFF2-40B4-BE49-F238E27FC236}">
                <a16:creationId xmlns:a16="http://schemas.microsoft.com/office/drawing/2014/main" id="{15EDE948-8D18-3220-FB98-DB291E3CCC5D}"/>
              </a:ext>
            </a:extLst>
          </p:cNvPr>
          <p:cNvSpPr txBox="1">
            <a:spLocks noChangeArrowheads="1"/>
          </p:cNvSpPr>
          <p:nvPr/>
        </p:nvSpPr>
        <p:spPr bwMode="auto">
          <a:xfrm>
            <a:off x="6696075" y="1639888"/>
            <a:ext cx="3548063"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Proposta de exploração de modelos híbridos, visando otimizar tanto a precisão quanto a eficiência computacional;</a:t>
            </a:r>
          </a:p>
          <a:p>
            <a:pPr>
              <a:lnSpc>
                <a:spcPct val="100000"/>
              </a:lnSpc>
              <a:spcBef>
                <a:spcPct val="0"/>
              </a:spcBef>
              <a:buFont typeface="Calibri Light" panose="020F0302020204030204" pitchFamily="34" charset="0"/>
              <a:buAutoNum type="arabicPeriod"/>
            </a:pPr>
            <a:endParaRPr lang="pt-BR" altLang="pt-BR" sz="1600" dirty="0">
              <a:solidFill>
                <a:schemeClr val="bg1"/>
              </a:solidFill>
              <a:latin typeface="Arial" panose="020B0604020202020204" pitchFamily="34" charset="0"/>
              <a:cs typeface="Arial" panose="020B0604020202020204" pitchFamily="34" charset="0"/>
            </a:endParaRPr>
          </a:p>
          <a:p>
            <a:pPr>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Explorar o desempenho de outros modelos de aprendizado de máquina;</a:t>
            </a:r>
          </a:p>
          <a:p>
            <a:pPr>
              <a:lnSpc>
                <a:spcPct val="100000"/>
              </a:lnSpc>
              <a:spcBef>
                <a:spcPct val="0"/>
              </a:spcBef>
              <a:buFont typeface="Calibri Light" panose="020F0302020204030204" pitchFamily="34" charset="0"/>
              <a:buAutoNum type="arabicPeriod"/>
            </a:pPr>
            <a:endParaRPr lang="pt-BR" altLang="pt-BR" sz="1600" dirty="0">
              <a:solidFill>
                <a:schemeClr val="bg1"/>
              </a:solidFill>
              <a:latin typeface="Arial" panose="020B0604020202020204" pitchFamily="34" charset="0"/>
              <a:cs typeface="Arial" panose="020B0604020202020204" pitchFamily="34" charset="0"/>
            </a:endParaRPr>
          </a:p>
          <a:p>
            <a:pPr>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A investigação do desempenho dos modelos levando em consideração as bases desbalanceadas, bem como a aplicação de técnicas mais avançadas;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Imagem 4" descr="Desenho com traços pretos em fundo branco&#10;&#10;Descrição gerada automaticamente com confiança média">
            <a:extLst>
              <a:ext uri="{FF2B5EF4-FFF2-40B4-BE49-F238E27FC236}">
                <a16:creationId xmlns:a16="http://schemas.microsoft.com/office/drawing/2014/main" id="{9B10D6D0-9744-AD64-47F2-3B8ABCF790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BA1EF409-8FCF-9813-F343-4FD4C119D009}"/>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Referências</a:t>
            </a:r>
            <a:endParaRPr lang="en-BR"/>
          </a:p>
        </p:txBody>
      </p:sp>
      <p:sp>
        <p:nvSpPr>
          <p:cNvPr id="2" name="TextBox 1">
            <a:extLst>
              <a:ext uri="{FF2B5EF4-FFF2-40B4-BE49-F238E27FC236}">
                <a16:creationId xmlns:a16="http://schemas.microsoft.com/office/drawing/2014/main" id="{5F4D3D1A-64E8-ADFE-4B8E-0A90639B28D3}"/>
              </a:ext>
            </a:extLst>
          </p:cNvPr>
          <p:cNvSpPr txBox="1"/>
          <p:nvPr/>
        </p:nvSpPr>
        <p:spPr>
          <a:xfrm>
            <a:off x="208800" y="925280"/>
            <a:ext cx="11642400" cy="452431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Christine </a:t>
            </a:r>
            <a:r>
              <a:rPr lang="en-US" sz="1600" dirty="0" err="1">
                <a:latin typeface="Arial" panose="020B0604020202020204" pitchFamily="34" charset="0"/>
                <a:cs typeface="Arial" panose="020B0604020202020204" pitchFamily="34" charset="0"/>
              </a:rPr>
              <a:t>Dewi</a:t>
            </a:r>
            <a:r>
              <a:rPr lang="en-US" sz="1600" dirty="0">
                <a:latin typeface="Arial" panose="020B0604020202020204" pitchFamily="34" charset="0"/>
                <a:cs typeface="Arial" panose="020B0604020202020204" pitchFamily="34" charset="0"/>
              </a:rPr>
              <a:t>, Rung-Ching Chen, </a:t>
            </a:r>
            <a:r>
              <a:rPr lang="en-US" sz="1600" dirty="0" err="1">
                <a:latin typeface="Arial" panose="020B0604020202020204" pitchFamily="34" charset="0"/>
                <a:cs typeface="Arial" panose="020B0604020202020204" pitchFamily="34" charset="0"/>
              </a:rPr>
              <a:t>Henochi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Juli</a:t>
            </a:r>
            <a:r>
              <a:rPr lang="en-US" sz="1600" dirty="0">
                <a:latin typeface="Arial" panose="020B0604020202020204" pitchFamily="34" charset="0"/>
                <a:cs typeface="Arial" panose="020B0604020202020204" pitchFamily="34" charset="0"/>
              </a:rPr>
              <a:t> Cristiano, Francesco </a:t>
            </a:r>
            <a:r>
              <a:rPr lang="en-US" sz="1600" dirty="0" err="1">
                <a:latin typeface="Arial" panose="020B0604020202020204" pitchFamily="34" charset="0"/>
                <a:cs typeface="Arial" panose="020B0604020202020204" pitchFamily="34" charset="0"/>
              </a:rPr>
              <a:t>Cauteruccio</a:t>
            </a:r>
            <a:r>
              <a:rPr lang="en-US" sz="1600" dirty="0">
                <a:latin typeface="Arial" panose="020B0604020202020204" pitchFamily="34" charset="0"/>
                <a:cs typeface="Arial" panose="020B0604020202020204" pitchFamily="34" charset="0"/>
              </a:rPr>
              <a:t>. Multinomial </a:t>
            </a:r>
            <a:r>
              <a:rPr lang="en-US" sz="1600" dirty="0" err="1">
                <a:latin typeface="Arial" panose="020B0604020202020204" pitchFamily="34" charset="0"/>
                <a:cs typeface="Arial" panose="020B0604020202020204" pitchFamily="34" charset="0"/>
              </a:rPr>
              <a:t>Naïve</a:t>
            </a:r>
            <a:r>
              <a:rPr lang="en-US" sz="1600" dirty="0">
                <a:latin typeface="Arial" panose="020B0604020202020204" pitchFamily="34" charset="0"/>
                <a:cs typeface="Arial" panose="020B0604020202020204" pitchFamily="34" charset="0"/>
              </a:rPr>
              <a:t> Bayes Classifier for Sentiment Analysis of Internet Movie Database. Vietnam Journal of Computer Science, 2023. </a:t>
            </a:r>
          </a:p>
          <a:p>
            <a:endParaRPr lang="en-US" sz="1600" dirty="0">
              <a:latin typeface="Arial" panose="020B0604020202020204" pitchFamily="34" charset="0"/>
              <a:cs typeface="Arial" panose="020B0604020202020204" pitchFamily="34" charset="0"/>
            </a:endParaRPr>
          </a:p>
          <a:p>
            <a:r>
              <a:rPr lang="en-US" sz="1600" dirty="0">
                <a:effectLst/>
                <a:latin typeface="Arial" panose="020B0604020202020204" pitchFamily="34" charset="0"/>
                <a:cs typeface="Arial" panose="020B0604020202020204" pitchFamily="34" charset="0"/>
              </a:rPr>
              <a:t>Fabrício </a:t>
            </a:r>
            <a:r>
              <a:rPr lang="en-US" sz="1600" dirty="0" err="1">
                <a:effectLst/>
                <a:latin typeface="Arial" panose="020B0604020202020204" pitchFamily="34" charset="0"/>
                <a:cs typeface="Arial" panose="020B0604020202020204" pitchFamily="34" charset="0"/>
              </a:rPr>
              <a:t>Bevenuto</a:t>
            </a:r>
            <a:r>
              <a:rPr lang="en-US" sz="1600" dirty="0">
                <a:effectLst/>
                <a:latin typeface="Arial" panose="020B0604020202020204" pitchFamily="34" charset="0"/>
                <a:cs typeface="Arial" panose="020B0604020202020204" pitchFamily="34" charset="0"/>
              </a:rPr>
              <a:t>, Filipe Ribeiro, Matheus Araujo. </a:t>
            </a:r>
            <a:r>
              <a:rPr lang="en-US" sz="1600" dirty="0" err="1">
                <a:effectLst/>
                <a:latin typeface="Arial" panose="020B0604020202020204" pitchFamily="34" charset="0"/>
                <a:cs typeface="Arial" panose="020B0604020202020204" pitchFamily="34" charset="0"/>
              </a:rPr>
              <a:t>Métodos</a:t>
            </a:r>
            <a:r>
              <a:rPr lang="en-US" sz="1600" dirty="0">
                <a:effectLst/>
                <a:latin typeface="Arial" panose="020B0604020202020204" pitchFamily="34" charset="0"/>
                <a:cs typeface="Arial" panose="020B0604020202020204" pitchFamily="34" charset="0"/>
              </a:rPr>
              <a:t> para </a:t>
            </a:r>
            <a:r>
              <a:rPr lang="en-US" sz="1600" dirty="0" err="1">
                <a:effectLst/>
                <a:latin typeface="Arial" panose="020B0604020202020204" pitchFamily="34" charset="0"/>
                <a:cs typeface="Arial" panose="020B0604020202020204" pitchFamily="34" charset="0"/>
              </a:rPr>
              <a:t>Análises</a:t>
            </a:r>
            <a:r>
              <a:rPr lang="en-US" sz="1600" dirty="0">
                <a:effectLst/>
                <a:latin typeface="Arial" panose="020B0604020202020204" pitchFamily="34" charset="0"/>
                <a:cs typeface="Arial" panose="020B0604020202020204" pitchFamily="34" charset="0"/>
              </a:rPr>
              <a:t> de </a:t>
            </a:r>
            <a:r>
              <a:rPr lang="en-US" sz="1600" dirty="0" err="1">
                <a:effectLst/>
                <a:latin typeface="Arial" panose="020B0604020202020204" pitchFamily="34" charset="0"/>
                <a:cs typeface="Arial" panose="020B0604020202020204" pitchFamily="34" charset="0"/>
              </a:rPr>
              <a:t>Sentimentos</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em</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Mídias</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Sociais</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Curso</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rápido</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em</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uma</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conferência</a:t>
            </a:r>
            <a:r>
              <a:rPr lang="en-US" sz="1600" dirty="0">
                <a:effectLst/>
                <a:latin typeface="Arial" panose="020B0604020202020204" pitchFamily="34" charset="0"/>
                <a:cs typeface="Arial" panose="020B0604020202020204" pitchFamily="34" charset="0"/>
              </a:rPr>
              <a:t> de </a:t>
            </a:r>
            <a:r>
              <a:rPr lang="en-US" sz="1600" dirty="0" err="1">
                <a:effectLst/>
                <a:latin typeface="Arial" panose="020B0604020202020204" pitchFamily="34" charset="0"/>
                <a:cs typeface="Arial" panose="020B0604020202020204" pitchFamily="34" charset="0"/>
              </a:rPr>
              <a:t>webmedia</a:t>
            </a:r>
            <a:r>
              <a:rPr lang="en-US" sz="1600" dirty="0">
                <a:effectLst/>
                <a:latin typeface="Arial" panose="020B0604020202020204" pitchFamily="34" charset="0"/>
                <a:cs typeface="Arial" panose="020B0604020202020204" pitchFamily="34" charset="0"/>
              </a:rPr>
              <a:t>, 2015.</a:t>
            </a:r>
            <a:br>
              <a:rPr lang="en-US" sz="1600" dirty="0">
                <a:effectLst/>
                <a:latin typeface="Arial" panose="020B0604020202020204" pitchFamily="34" charset="0"/>
                <a:cs typeface="Arial" panose="020B0604020202020204" pitchFamily="34" charset="0"/>
              </a:rPr>
            </a:br>
            <a:r>
              <a:rPr lang="en-US" sz="1600" dirty="0">
                <a:effectLst/>
                <a:latin typeface="Arial" panose="020B0604020202020204" pitchFamily="34" charset="0"/>
                <a:cs typeface="Arial" panose="020B0604020202020204" pitchFamily="34" charset="0"/>
              </a:rPr>
              <a:t>Faisal Kevin </a:t>
            </a:r>
            <a:r>
              <a:rPr lang="en-US" sz="1600" dirty="0" err="1">
                <a:effectLst/>
                <a:latin typeface="Arial" panose="020B0604020202020204" pitchFamily="34" charset="0"/>
                <a:cs typeface="Arial" panose="020B0604020202020204" pitchFamily="34" charset="0"/>
              </a:rPr>
              <a:t>Alkindy</a:t>
            </a:r>
            <a:r>
              <a:rPr lang="en-US" sz="1600" dirty="0">
                <a:effectLst/>
                <a:latin typeface="Arial" panose="020B0604020202020204" pitchFamily="34" charset="0"/>
                <a:cs typeface="Arial" panose="020B0604020202020204" pitchFamily="34" charset="0"/>
              </a:rPr>
              <a:t>, Ubaid Mohamed </a:t>
            </a:r>
            <a:r>
              <a:rPr lang="en-US" sz="1600" dirty="0" err="1">
                <a:effectLst/>
                <a:latin typeface="Arial" panose="020B0604020202020204" pitchFamily="34" charset="0"/>
                <a:cs typeface="Arial" panose="020B0604020202020204" pitchFamily="34" charset="0"/>
              </a:rPr>
              <a:t>Dahir</a:t>
            </a:r>
            <a:r>
              <a:rPr lang="en-US" sz="1600" dirty="0">
                <a:effectLst/>
                <a:latin typeface="Arial" panose="020B0604020202020204" pitchFamily="34" charset="0"/>
                <a:cs typeface="Arial" panose="020B0604020202020204" pitchFamily="34" charset="0"/>
              </a:rPr>
              <a:t>. Utilizing Machine Learning for Sentiment Analysis of IMDB Movie Review Data. International Journal of Engineering Trends and Technology, 2023. </a:t>
            </a: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Jacob Devlin, Ming-Wei Chang, Kenton Lee, Kristina Toutanova. BERT: Pre-training of Deep Bidirectional Transformers for Language Understanding. Google AI Language, 2018. </a:t>
            </a:r>
          </a:p>
          <a:p>
            <a:endParaRPr lang="en-US" sz="1600" dirty="0">
              <a:latin typeface="Arial" panose="020B0604020202020204" pitchFamily="34" charset="0"/>
              <a:cs typeface="Arial" panose="020B0604020202020204" pitchFamily="34" charset="0"/>
            </a:endParaRPr>
          </a:p>
          <a:p>
            <a:r>
              <a:rPr lang="en-US" sz="1600" dirty="0">
                <a:effectLst/>
                <a:latin typeface="Arial" panose="020B0604020202020204" pitchFamily="34" charset="0"/>
                <a:cs typeface="Arial" panose="020B0604020202020204" pitchFamily="34" charset="0"/>
              </a:rPr>
              <a:t>Mine </a:t>
            </a:r>
            <a:r>
              <a:rPr lang="en-US" sz="1600" dirty="0" err="1">
                <a:effectLst/>
                <a:latin typeface="Arial" panose="020B0604020202020204" pitchFamily="34" charset="0"/>
                <a:cs typeface="Arial" panose="020B0604020202020204" pitchFamily="34" charset="0"/>
              </a:rPr>
              <a:t>Çetinkaya-Rundel</a:t>
            </a:r>
            <a:r>
              <a:rPr lang="en-US" sz="1600" dirty="0">
                <a:effectLst/>
                <a:latin typeface="Arial" panose="020B0604020202020204" pitchFamily="34" charset="0"/>
                <a:cs typeface="Arial" panose="020B0604020202020204" pitchFamily="34" charset="0"/>
              </a:rPr>
              <a:t>, Mine </a:t>
            </a:r>
            <a:r>
              <a:rPr lang="en-US" sz="1600" dirty="0" err="1">
                <a:effectLst/>
                <a:latin typeface="Arial" panose="020B0604020202020204" pitchFamily="34" charset="0"/>
                <a:cs typeface="Arial" panose="020B0604020202020204" pitchFamily="34" charset="0"/>
              </a:rPr>
              <a:t>Dogucu</a:t>
            </a:r>
            <a:r>
              <a:rPr lang="en-US" sz="1600" dirty="0">
                <a:effectLst/>
                <a:latin typeface="Arial" panose="020B0604020202020204" pitchFamily="34" charset="0"/>
                <a:cs typeface="Arial" panose="020B0604020202020204" pitchFamily="34" charset="0"/>
              </a:rPr>
              <a:t>. Web Scraping in the Statistics and Data Science Curriculum: Challenges and Opportunities, Journal of Statistics and Data Science Education, 2021. </a:t>
            </a: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r>
              <a:rPr lang="en-US" sz="1600" dirty="0" err="1">
                <a:latin typeface="Arial" panose="020B0604020202020204" pitchFamily="34" charset="0"/>
                <a:cs typeface="Arial" panose="020B0604020202020204" pitchFamily="34" charset="0"/>
              </a:rPr>
              <a:t>Nassera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Habbat</a:t>
            </a:r>
            <a:r>
              <a:rPr lang="en-US" sz="1600" dirty="0">
                <a:latin typeface="Arial" panose="020B0604020202020204" pitchFamily="34" charset="0"/>
                <a:cs typeface="Arial" panose="020B0604020202020204" pitchFamily="34" charset="0"/>
              </a:rPr>
              <a:t>, Hicham Nouri, </a:t>
            </a:r>
            <a:r>
              <a:rPr lang="en-US" sz="1600" dirty="0" err="1">
                <a:latin typeface="Arial" panose="020B0604020202020204" pitchFamily="34" charset="0"/>
                <a:cs typeface="Arial" panose="020B0604020202020204" pitchFamily="34" charset="0"/>
              </a:rPr>
              <a:t>Houda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Anoun</a:t>
            </a:r>
            <a:r>
              <a:rPr lang="en-US" sz="1600" dirty="0">
                <a:latin typeface="Arial" panose="020B0604020202020204" pitchFamily="34" charset="0"/>
                <a:cs typeface="Arial" panose="020B0604020202020204" pitchFamily="34" charset="0"/>
              </a:rPr>
              <a:t>, Larbi </a:t>
            </a:r>
            <a:r>
              <a:rPr lang="en-US" sz="1600" dirty="0" err="1">
                <a:latin typeface="Arial" panose="020B0604020202020204" pitchFamily="34" charset="0"/>
                <a:cs typeface="Arial" panose="020B0604020202020204" pitchFamily="34" charset="0"/>
              </a:rPr>
              <a:t>Hassouni</a:t>
            </a:r>
            <a:r>
              <a:rPr lang="en-US" sz="1600" dirty="0">
                <a:latin typeface="Arial" panose="020B0604020202020204" pitchFamily="34" charset="0"/>
                <a:cs typeface="Arial" panose="020B0604020202020204" pitchFamily="34" charset="0"/>
              </a:rPr>
              <a:t>. Sentiment analysis of imbalanced datasets using BERT and ensemble stacking for deep learning. Research Laboratory on New Economy and Development, 2023. </a:t>
            </a:r>
          </a:p>
          <a:p>
            <a:endParaRPr lang="en-BR"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Rosie </a:t>
            </a:r>
            <a:r>
              <a:rPr lang="en-US" sz="1600" dirty="0" err="1">
                <a:latin typeface="Arial" panose="020B0604020202020204" pitchFamily="34" charset="0"/>
                <a:cs typeface="Arial" panose="020B0604020202020204" pitchFamily="34" charset="0"/>
              </a:rPr>
              <a:t>Dunfornd</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Quanrong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Ekraj</a:t>
            </a:r>
            <a:r>
              <a:rPr lang="en-US" sz="1600" dirty="0">
                <a:latin typeface="Arial" panose="020B0604020202020204" pitchFamily="34" charset="0"/>
                <a:cs typeface="Arial" panose="020B0604020202020204" pitchFamily="34" charset="0"/>
              </a:rPr>
              <a:t> Tamang, Abigail Wintour. The Pareto Principle. The Plymouth Student Scientist, 2024. </a:t>
            </a:r>
          </a:p>
        </p:txBody>
      </p:sp>
    </p:spTree>
    <p:extLst>
      <p:ext uri="{BB962C8B-B14F-4D97-AF65-F5344CB8AC3E}">
        <p14:creationId xmlns:p14="http://schemas.microsoft.com/office/powerpoint/2010/main" val="1906008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574" name="Rectangle 23573">
            <a:extLst>
              <a:ext uri="{FF2B5EF4-FFF2-40B4-BE49-F238E27FC236}">
                <a16:creationId xmlns:a16="http://schemas.microsoft.com/office/drawing/2014/main" id="{54A6836E-C603-43CB-9DA7-89D8E3FA38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76" name="Rectangle 23575">
            <a:extLst>
              <a:ext uri="{FF2B5EF4-FFF2-40B4-BE49-F238E27FC236}">
                <a16:creationId xmlns:a16="http://schemas.microsoft.com/office/drawing/2014/main" id="{296007DD-F9BF-4F0F-B8C6-C514B2841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4" name="TextBox 3">
            <a:extLst>
              <a:ext uri="{FF2B5EF4-FFF2-40B4-BE49-F238E27FC236}">
                <a16:creationId xmlns:a16="http://schemas.microsoft.com/office/drawing/2014/main" id="{AFC11A1C-3828-488A-0DD3-E4F19B2D50B5}"/>
              </a:ext>
            </a:extLst>
          </p:cNvPr>
          <p:cNvSpPr txBox="1"/>
          <p:nvPr/>
        </p:nvSpPr>
        <p:spPr>
          <a:xfrm>
            <a:off x="753925" y="1321056"/>
            <a:ext cx="10684151" cy="1991979"/>
          </a:xfrm>
          <a:prstGeom prst="rect">
            <a:avLst/>
          </a:prstGeom>
        </p:spPr>
        <p:txBody>
          <a:bodyPr vert="horz" lIns="91440" tIns="45720" rIns="91440" bIns="45720" rtlCol="0" anchor="b">
            <a:normAutofit/>
          </a:bodyPr>
          <a:lstStyle/>
          <a:p>
            <a:pPr algn="ctr" eaLnBrk="1" hangingPunct="1">
              <a:lnSpc>
                <a:spcPct val="90000"/>
              </a:lnSpc>
              <a:spcAft>
                <a:spcPts val="600"/>
              </a:spcAft>
            </a:pPr>
            <a:r>
              <a:rPr lang="en-US" sz="5200" kern="1200">
                <a:solidFill>
                  <a:schemeClr val="tx2"/>
                </a:solidFill>
                <a:latin typeface="+mj-lt"/>
                <a:ea typeface="+mj-ea"/>
                <a:cs typeface="+mj-cs"/>
              </a:rPr>
              <a:t>Muito obrigado pela </a:t>
            </a:r>
            <a:r>
              <a:rPr lang="en-US" sz="5200" kern="1200" err="1">
                <a:solidFill>
                  <a:schemeClr val="tx2"/>
                </a:solidFill>
                <a:latin typeface="+mj-lt"/>
                <a:ea typeface="+mj-ea"/>
                <a:cs typeface="+mj-cs"/>
              </a:rPr>
              <a:t>atenção</a:t>
            </a:r>
            <a:r>
              <a:rPr lang="en-US" sz="5200" kern="1200">
                <a:solidFill>
                  <a:schemeClr val="tx2"/>
                </a:solidFill>
                <a:latin typeface="+mj-lt"/>
                <a:ea typeface="+mj-ea"/>
                <a:cs typeface="+mj-cs"/>
              </a:rPr>
              <a:t>!</a:t>
            </a:r>
          </a:p>
        </p:txBody>
      </p:sp>
      <p:grpSp>
        <p:nvGrpSpPr>
          <p:cNvPr id="23578" name="Group 23577">
            <a:extLst>
              <a:ext uri="{FF2B5EF4-FFF2-40B4-BE49-F238E27FC236}">
                <a16:creationId xmlns:a16="http://schemas.microsoft.com/office/drawing/2014/main" id="{8A0FAFCA-5C96-453B-83B7-A9AEF7F189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23579" name="Freeform: Shape 23578">
              <a:extLst>
                <a:ext uri="{FF2B5EF4-FFF2-40B4-BE49-F238E27FC236}">
                  <a16:creationId xmlns:a16="http://schemas.microsoft.com/office/drawing/2014/main" id="{4A0F84AE-A24D-4353-B1BA-BD80DAA385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0" name="Freeform: Shape 23579">
              <a:extLst>
                <a:ext uri="{FF2B5EF4-FFF2-40B4-BE49-F238E27FC236}">
                  <a16:creationId xmlns:a16="http://schemas.microsoft.com/office/drawing/2014/main" id="{AF093259-3E74-43A1-944B-B106C8105E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1" name="Freeform: Shape 23580">
              <a:extLst>
                <a:ext uri="{FF2B5EF4-FFF2-40B4-BE49-F238E27FC236}">
                  <a16:creationId xmlns:a16="http://schemas.microsoft.com/office/drawing/2014/main" id="{AAA28A35-1E54-4054-BB95-42FAFA13A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2" name="Freeform: Shape 23581">
              <a:extLst>
                <a:ext uri="{FF2B5EF4-FFF2-40B4-BE49-F238E27FC236}">
                  <a16:creationId xmlns:a16="http://schemas.microsoft.com/office/drawing/2014/main" id="{FBA3A17F-F3BD-4B94-9CC8-006700210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584" name="Group 23583">
            <a:extLst>
              <a:ext uri="{FF2B5EF4-FFF2-40B4-BE49-F238E27FC236}">
                <a16:creationId xmlns:a16="http://schemas.microsoft.com/office/drawing/2014/main" id="{CD0398DD-AD75-4E2B-A3C6-35073082A8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56265" y="3658536"/>
            <a:ext cx="3655725" cy="2743201"/>
            <a:chOff x="-305" y="-1"/>
            <a:chExt cx="3832880" cy="2876136"/>
          </a:xfrm>
        </p:grpSpPr>
        <p:sp>
          <p:nvSpPr>
            <p:cNvPr id="23585" name="Freeform: Shape 23584">
              <a:extLst>
                <a:ext uri="{FF2B5EF4-FFF2-40B4-BE49-F238E27FC236}">
                  <a16:creationId xmlns:a16="http://schemas.microsoft.com/office/drawing/2014/main" id="{03E4F247-A844-4CD1-A37E-B7EA0DA2DB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6" name="Freeform: Shape 23585">
              <a:extLst>
                <a:ext uri="{FF2B5EF4-FFF2-40B4-BE49-F238E27FC236}">
                  <a16:creationId xmlns:a16="http://schemas.microsoft.com/office/drawing/2014/main" id="{E2387B1B-D4D3-493F-8D7A-C7A89DBD4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7" name="Freeform: Shape 23586">
              <a:extLst>
                <a:ext uri="{FF2B5EF4-FFF2-40B4-BE49-F238E27FC236}">
                  <a16:creationId xmlns:a16="http://schemas.microsoft.com/office/drawing/2014/main" id="{C3404477-1F13-4859-84DA-12A303AC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8" name="Freeform: Shape 23587">
              <a:extLst>
                <a:ext uri="{FF2B5EF4-FFF2-40B4-BE49-F238E27FC236}">
                  <a16:creationId xmlns:a16="http://schemas.microsoft.com/office/drawing/2014/main" id="{1B8C62FD-B708-4F00-80BB-1250C6011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553" name="Imagem 4" descr="Desenho com traços pretos em fundo branco&#10;&#10;Descrição gerada automaticamente com confiança média">
            <a:extLst>
              <a:ext uri="{FF2B5EF4-FFF2-40B4-BE49-F238E27FC236}">
                <a16:creationId xmlns:a16="http://schemas.microsoft.com/office/drawing/2014/main" id="{164AE200-4282-63BD-D9FF-2EBF612BB4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extLst>
    <p:ext uri="{6950BFC3-D8DA-4A85-94F7-54DA5524770B}">
      <p188:commentRel xmlns:p188="http://schemas.microsoft.com/office/powerpoint/2018/8/main" r:id="rId2"/>
    </p:ext>
  </p:extLs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4577" name="Imagem 4" descr="Desenho com traços pretos em fundo branco&#10;&#10;Descrição gerada automaticamente com confiança média">
            <a:extLst>
              <a:ext uri="{FF2B5EF4-FFF2-40B4-BE49-F238E27FC236}">
                <a16:creationId xmlns:a16="http://schemas.microsoft.com/office/drawing/2014/main" id="{93F017E3-EB84-DE32-8244-2443C076A5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78" name="CaixaDeTexto 1">
            <a:extLst>
              <a:ext uri="{FF2B5EF4-FFF2-40B4-BE49-F238E27FC236}">
                <a16:creationId xmlns:a16="http://schemas.microsoft.com/office/drawing/2014/main" id="{26DB995D-5E25-33BE-9C6E-CD0569C7E664}"/>
              </a:ext>
            </a:extLst>
          </p:cNvPr>
          <p:cNvSpPr txBox="1">
            <a:spLocks noChangeArrowheads="1"/>
          </p:cNvSpPr>
          <p:nvPr/>
        </p:nvSpPr>
        <p:spPr bwMode="auto">
          <a:xfrm>
            <a:off x="1385888" y="582613"/>
            <a:ext cx="7383462" cy="313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pt-BR" altLang="pt-BR" sz="1800">
                <a:latin typeface="Poppins SemiBold" panose="00000700000000000000" pitchFamily="2" charset="0"/>
                <a:ea typeface="Calibri" panose="020F0502020204030204" pitchFamily="34" charset="0"/>
                <a:cs typeface="Poppins SemiBold" panose="00000700000000000000" pitchFamily="2" charset="0"/>
              </a:rPr>
              <a:t>A ordem da apresentação deve seguir a lógica de construção do TCC</a:t>
            </a:r>
          </a:p>
          <a:p>
            <a:pPr>
              <a:lnSpc>
                <a:spcPct val="100000"/>
              </a:lnSpc>
              <a:spcBef>
                <a:spcPct val="0"/>
              </a:spcBef>
              <a:buFontTx/>
              <a:buNone/>
            </a:pPr>
            <a:endParaRPr lang="pt-BR" altLang="pt-BR" sz="1800">
              <a:latin typeface="Poppins SemiBold" panose="00000700000000000000" pitchFamily="2" charset="0"/>
              <a:ea typeface="Calibri" panose="020F0502020204030204" pitchFamily="34" charset="0"/>
              <a:cs typeface="Poppins SemiBold" panose="00000700000000000000" pitchFamily="2" charset="0"/>
            </a:endParaRPr>
          </a:p>
          <a:p>
            <a:pPr>
              <a:lnSpc>
                <a:spcPct val="100000"/>
              </a:lnSpc>
              <a:spcBef>
                <a:spcPct val="0"/>
              </a:spcBef>
              <a:buFontTx/>
              <a:buNone/>
            </a:pPr>
            <a:r>
              <a:rPr lang="pt-BR" altLang="pt-BR" sz="1800">
                <a:latin typeface="Poppins SemiBold" panose="00000700000000000000" pitchFamily="2" charset="0"/>
                <a:ea typeface="Calibri" panose="020F0502020204030204" pitchFamily="34" charset="0"/>
                <a:cs typeface="Poppins SemiBold" panose="00000700000000000000" pitchFamily="2" charset="0"/>
              </a:rPr>
              <a:t>-Introdução (explicar o tema e defender a relevância de utilizar técnicas de DSA para conferir respostas)</a:t>
            </a:r>
          </a:p>
          <a:p>
            <a:pPr>
              <a:lnSpc>
                <a:spcPct val="100000"/>
              </a:lnSpc>
              <a:spcBef>
                <a:spcPct val="0"/>
              </a:spcBef>
              <a:buFontTx/>
              <a:buNone/>
            </a:pPr>
            <a:endParaRPr lang="pt-BR" altLang="pt-BR" sz="1800">
              <a:latin typeface="Poppins SemiBold" panose="00000700000000000000" pitchFamily="2" charset="0"/>
              <a:ea typeface="Calibri" panose="020F0502020204030204" pitchFamily="34" charset="0"/>
              <a:cs typeface="Poppins SemiBold" panose="00000700000000000000" pitchFamily="2" charset="0"/>
            </a:endParaRPr>
          </a:p>
          <a:p>
            <a:pPr>
              <a:lnSpc>
                <a:spcPct val="100000"/>
              </a:lnSpc>
              <a:spcBef>
                <a:spcPct val="0"/>
              </a:spcBef>
              <a:buFontTx/>
              <a:buNone/>
            </a:pPr>
            <a:r>
              <a:rPr lang="pt-BR" altLang="pt-BR" sz="1800">
                <a:latin typeface="Poppins SemiBold" panose="00000700000000000000" pitchFamily="2" charset="0"/>
                <a:ea typeface="Calibri" panose="020F0502020204030204" pitchFamily="34" charset="0"/>
                <a:cs typeface="Poppins SemiBold" panose="00000700000000000000" pitchFamily="2" charset="0"/>
              </a:rPr>
              <a:t>-Objetivo</a:t>
            </a:r>
          </a:p>
          <a:p>
            <a:pPr>
              <a:lnSpc>
                <a:spcPct val="100000"/>
              </a:lnSpc>
              <a:spcBef>
                <a:spcPct val="0"/>
              </a:spcBef>
              <a:buFontTx/>
              <a:buNone/>
            </a:pPr>
            <a:r>
              <a:rPr lang="pt-BR" altLang="pt-BR" sz="1800">
                <a:latin typeface="Poppins SemiBold" panose="00000700000000000000" pitchFamily="2" charset="0"/>
                <a:ea typeface="Calibri" panose="020F0502020204030204" pitchFamily="34" charset="0"/>
                <a:cs typeface="Poppins SemiBold" panose="00000700000000000000" pitchFamily="2" charset="0"/>
              </a:rPr>
              <a:t>-Materiais e Métodos</a:t>
            </a:r>
          </a:p>
          <a:p>
            <a:pPr>
              <a:lnSpc>
                <a:spcPct val="100000"/>
              </a:lnSpc>
              <a:spcBef>
                <a:spcPct val="0"/>
              </a:spcBef>
              <a:buFontTx/>
              <a:buNone/>
            </a:pPr>
            <a:r>
              <a:rPr lang="pt-BR" altLang="pt-BR" sz="1800">
                <a:latin typeface="Poppins SemiBold" panose="00000700000000000000" pitchFamily="2" charset="0"/>
                <a:ea typeface="Calibri" panose="020F0502020204030204" pitchFamily="34" charset="0"/>
                <a:cs typeface="Poppins SemiBold" panose="00000700000000000000" pitchFamily="2" charset="0"/>
              </a:rPr>
              <a:t>-Resultados</a:t>
            </a:r>
          </a:p>
          <a:p>
            <a:pPr>
              <a:lnSpc>
                <a:spcPct val="100000"/>
              </a:lnSpc>
              <a:spcBef>
                <a:spcPct val="0"/>
              </a:spcBef>
              <a:buFontTx/>
              <a:buNone/>
            </a:pPr>
            <a:r>
              <a:rPr lang="pt-BR" altLang="pt-BR" sz="1800">
                <a:latin typeface="Poppins SemiBold" panose="00000700000000000000" pitchFamily="2" charset="0"/>
                <a:ea typeface="Calibri" panose="020F0502020204030204" pitchFamily="34" charset="0"/>
                <a:cs typeface="Poppins SemiBold" panose="00000700000000000000" pitchFamily="2" charset="0"/>
              </a:rPr>
              <a:t>-Conclusão</a:t>
            </a:r>
          </a:p>
          <a:p>
            <a:pPr>
              <a:lnSpc>
                <a:spcPct val="100000"/>
              </a:lnSpc>
              <a:spcBef>
                <a:spcPct val="0"/>
              </a:spcBef>
              <a:buFontTx/>
              <a:buNone/>
            </a:pPr>
            <a:r>
              <a:rPr lang="pt-BR" altLang="pt-BR" sz="1800">
                <a:latin typeface="Poppins SemiBold" panose="00000700000000000000" pitchFamily="2" charset="0"/>
                <a:ea typeface="Calibri" panose="020F0502020204030204" pitchFamily="34" charset="0"/>
                <a:cs typeface="Poppins SemiBold" panose="00000700000000000000" pitchFamily="2" charset="0"/>
              </a:rPr>
              <a:t>-Referências (apenas aquelas utilizadas na apresentação)</a:t>
            </a: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7" name="Imagem 4" descr="Desenho com traços pretos em fundo branco&#10;&#10;Descrição gerada automaticamente com confiança média">
            <a:extLst>
              <a:ext uri="{FF2B5EF4-FFF2-40B4-BE49-F238E27FC236}">
                <a16:creationId xmlns:a16="http://schemas.microsoft.com/office/drawing/2014/main" id="{941D2647-86A2-A89B-61F8-1C1895FFBF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4F2C21C4-FA43-956C-4E33-100997BCBA86}"/>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Introdução</a:t>
            </a:r>
            <a:endParaRPr lang="en-BR"/>
          </a:p>
        </p:txBody>
      </p:sp>
      <p:sp>
        <p:nvSpPr>
          <p:cNvPr id="14339" name="TextBox 3">
            <a:extLst>
              <a:ext uri="{FF2B5EF4-FFF2-40B4-BE49-F238E27FC236}">
                <a16:creationId xmlns:a16="http://schemas.microsoft.com/office/drawing/2014/main" id="{3DA631DE-C82F-9E11-9A20-E8F96171C0A9}"/>
              </a:ext>
            </a:extLst>
          </p:cNvPr>
          <p:cNvSpPr txBox="1">
            <a:spLocks noChangeArrowheads="1"/>
          </p:cNvSpPr>
          <p:nvPr/>
        </p:nvSpPr>
        <p:spPr bwMode="auto">
          <a:xfrm>
            <a:off x="866775" y="1047750"/>
            <a:ext cx="5821363"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indent="457200" algn="just">
              <a:lnSpc>
                <a:spcPct val="100000"/>
              </a:lnSpc>
              <a:spcBef>
                <a:spcPct val="0"/>
              </a:spcBef>
              <a:buFontTx/>
              <a:buNone/>
            </a:pPr>
            <a:r>
              <a:rPr lang="pt-BR" altLang="pt-BR" sz="1800">
                <a:latin typeface="Arial" panose="020B0604020202020204" pitchFamily="34" charset="0"/>
                <a:cs typeface="Arial" panose="020B0604020202020204" pitchFamily="34" charset="0"/>
              </a:rPr>
              <a:t>A indústria de áudio visual, em constante crescimento, busca entender as percepções do público para criar obras de sucesso. A análise de comentários e avaliações de plataformas como IMDB, Rotten Tomatoes e Metacritic, além das redes sociais, tornou-se fundamental para medir o engajamento e potencial sucesso das produções.</a:t>
            </a:r>
          </a:p>
        </p:txBody>
      </p:sp>
      <p:pic>
        <p:nvPicPr>
          <p:cNvPr id="14340" name="Picture 7" descr="A blue and yellow circle with white letter m&#10;&#10;Description automatically generated">
            <a:extLst>
              <a:ext uri="{FF2B5EF4-FFF2-40B4-BE49-F238E27FC236}">
                <a16:creationId xmlns:a16="http://schemas.microsoft.com/office/drawing/2014/main" id="{9F496979-71D9-8368-C056-A6B097A569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7738" y="844550"/>
            <a:ext cx="1079500" cy="107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1" name="Picture 9" descr="A tomato with a green leaf&#10;&#10;Description automatically generated">
            <a:extLst>
              <a:ext uri="{FF2B5EF4-FFF2-40B4-BE49-F238E27FC236}">
                <a16:creationId xmlns:a16="http://schemas.microsoft.com/office/drawing/2014/main" id="{8DA33232-C2FC-4B67-1083-CDF55E642D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85238" y="787400"/>
            <a:ext cx="1079500" cy="1096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2" name="Picture 11" descr="A yellow sign with black letters&#10;&#10;Description automatically generated">
            <a:extLst>
              <a:ext uri="{FF2B5EF4-FFF2-40B4-BE49-F238E27FC236}">
                <a16:creationId xmlns:a16="http://schemas.microsoft.com/office/drawing/2014/main" id="{8B114655-0AE4-31EA-A397-46FBE0E06E7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08900" y="2192338"/>
            <a:ext cx="1568450" cy="788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3" name="Picture 15" descr="A black circle with white x in it&#10;&#10;Description automatically generated">
            <a:extLst>
              <a:ext uri="{FF2B5EF4-FFF2-40B4-BE49-F238E27FC236}">
                <a16:creationId xmlns:a16="http://schemas.microsoft.com/office/drawing/2014/main" id="{2271522F-778F-4EED-A737-0781522F3FA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675813" y="2071688"/>
            <a:ext cx="1079500" cy="107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4" name="Picture 17" descr="A digital image of a human head&#10;&#10;Description automatically generated">
            <a:extLst>
              <a:ext uri="{FF2B5EF4-FFF2-40B4-BE49-F238E27FC236}">
                <a16:creationId xmlns:a16="http://schemas.microsoft.com/office/drawing/2014/main" id="{5AA81716-7964-FBEF-8D86-95006DA03A9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14438" y="3600450"/>
            <a:ext cx="2624137" cy="262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5" name="TextBox 18">
            <a:extLst>
              <a:ext uri="{FF2B5EF4-FFF2-40B4-BE49-F238E27FC236}">
                <a16:creationId xmlns:a16="http://schemas.microsoft.com/office/drawing/2014/main" id="{A266F787-FFD6-D7AC-80D6-CDAFB4A1EE29}"/>
              </a:ext>
            </a:extLst>
          </p:cNvPr>
          <p:cNvSpPr txBox="1">
            <a:spLocks noChangeArrowheads="1"/>
          </p:cNvSpPr>
          <p:nvPr/>
        </p:nvSpPr>
        <p:spPr bwMode="auto">
          <a:xfrm>
            <a:off x="4464050" y="4035425"/>
            <a:ext cx="6218238"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indent="457200" algn="just">
              <a:lnSpc>
                <a:spcPct val="100000"/>
              </a:lnSpc>
              <a:spcBef>
                <a:spcPct val="0"/>
              </a:spcBef>
              <a:buFontTx/>
              <a:buNone/>
            </a:pPr>
            <a:r>
              <a:rPr lang="pt-BR" altLang="pt-BR" sz="1800">
                <a:latin typeface="Arial" panose="020B0604020202020204" pitchFamily="34" charset="0"/>
                <a:cs typeface="Arial" panose="020B0604020202020204" pitchFamily="34" charset="0"/>
              </a:rPr>
              <a:t>A análise de sentimentos, ou mineração de opiniões, utiliza técnicas de inteligência artificial para avaliar polaridades de sentimentos em textos. Esta abordagem permite transformar dados não estruturados em informações úteis para a tomada de decisões, destacando-se nas áreas de PLN (Processamento de Linguagem Natural).</a:t>
            </a:r>
          </a:p>
        </p:txBody>
      </p:sp>
    </p:spTree>
  </p:cSld>
  <p:clrMapOvr>
    <a:masterClrMapping/>
  </p:clrMapOvr>
  <p:extLst>
    <p:ext uri="{6950BFC3-D8DA-4A85-94F7-54DA5524770B}">
      <p188:commentRel xmlns:p188="http://schemas.microsoft.com/office/powerpoint/2018/8/main" r:id="rId2"/>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1" name="Imagem 4" descr="Desenho com traços pretos em fundo branco&#10;&#10;Descrição gerada automaticamente com confiança média">
            <a:extLst>
              <a:ext uri="{FF2B5EF4-FFF2-40B4-BE49-F238E27FC236}">
                <a16:creationId xmlns:a16="http://schemas.microsoft.com/office/drawing/2014/main" id="{FD5749DD-9D05-1CDC-CB0D-B5C454FFA6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ECC21786-033A-40F4-1733-CA818148356F}"/>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Objetivo</a:t>
            </a:r>
            <a:endParaRPr lang="en-BR"/>
          </a:p>
        </p:txBody>
      </p:sp>
      <p:pic>
        <p:nvPicPr>
          <p:cNvPr id="15363" name="Picture 3" descr="A cartoon of a person in a suit and hat&#10;&#10;Description automatically generated">
            <a:extLst>
              <a:ext uri="{FF2B5EF4-FFF2-40B4-BE49-F238E27FC236}">
                <a16:creationId xmlns:a16="http://schemas.microsoft.com/office/drawing/2014/main" id="{F94B0860-D02F-D7F0-22A4-4F3D211E48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4713" y="1030288"/>
            <a:ext cx="1709737" cy="1709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D318BCFA-6319-554B-2634-50F76A724057}"/>
              </a:ext>
            </a:extLst>
          </p:cNvPr>
          <p:cNvSpPr txBox="1"/>
          <p:nvPr/>
        </p:nvSpPr>
        <p:spPr>
          <a:xfrm>
            <a:off x="3140075" y="1146175"/>
            <a:ext cx="7086600" cy="1477328"/>
          </a:xfrm>
          <a:prstGeom prst="rect">
            <a:avLst/>
          </a:prstGeom>
          <a:noFill/>
        </p:spPr>
        <p:txBody>
          <a:bodyPr>
            <a:spAutoFit/>
          </a:bodyPr>
          <a:lstStyle/>
          <a:p>
            <a:pPr algn="just">
              <a:defRPr/>
            </a:pPr>
            <a:r>
              <a:rPr lang="pt-BR">
                <a:latin typeface="Arial" panose="020B0604020202020204" pitchFamily="34" charset="0"/>
                <a:cs typeface="Arial" panose="020B0604020202020204" pitchFamily="34" charset="0"/>
              </a:rPr>
              <a:t>	O objetivo do trabalho foi </a:t>
            </a:r>
            <a:r>
              <a:rPr lang="en-BR">
                <a:latin typeface="Arial" panose="020B0604020202020204" pitchFamily="34" charset="0"/>
                <a:cs typeface="Arial" panose="020B0604020202020204" pitchFamily="34" charset="0"/>
              </a:rPr>
              <a:t>investigar como modelos de análise de sentimentos podem efetivamente distinguir opiniões </a:t>
            </a:r>
            <a:r>
              <a:rPr lang="en-BR" b="1">
                <a:solidFill>
                  <a:schemeClr val="accent1">
                    <a:lumMod val="60000"/>
                    <a:lumOff val="40000"/>
                  </a:schemeClr>
                </a:solidFill>
                <a:latin typeface="Arial" panose="020B0604020202020204" pitchFamily="34" charset="0"/>
                <a:cs typeface="Arial" panose="020B0604020202020204" pitchFamily="34" charset="0"/>
              </a:rPr>
              <a:t>positivas</a:t>
            </a:r>
            <a:r>
              <a:rPr lang="en-BR">
                <a:latin typeface="Arial" panose="020B0604020202020204" pitchFamily="34" charset="0"/>
                <a:cs typeface="Arial" panose="020B0604020202020204" pitchFamily="34" charset="0"/>
              </a:rPr>
              <a:t>, </a:t>
            </a:r>
            <a:r>
              <a:rPr lang="en-BR" b="1">
                <a:solidFill>
                  <a:schemeClr val="accent2">
                    <a:lumMod val="60000"/>
                    <a:lumOff val="40000"/>
                  </a:schemeClr>
                </a:solidFill>
                <a:latin typeface="Arial" panose="020B0604020202020204" pitchFamily="34" charset="0"/>
                <a:cs typeface="Arial" panose="020B0604020202020204" pitchFamily="34" charset="0"/>
              </a:rPr>
              <a:t>negativas</a:t>
            </a:r>
            <a:r>
              <a:rPr lang="en-BR">
                <a:latin typeface="Arial" panose="020B0604020202020204" pitchFamily="34" charset="0"/>
                <a:cs typeface="Arial" panose="020B0604020202020204" pitchFamily="34" charset="0"/>
              </a:rPr>
              <a:t> ou </a:t>
            </a:r>
            <a:r>
              <a:rPr lang="en-BR" b="1">
                <a:solidFill>
                  <a:schemeClr val="accent3">
                    <a:lumMod val="60000"/>
                    <a:lumOff val="40000"/>
                  </a:schemeClr>
                </a:solidFill>
                <a:latin typeface="Arial" panose="020B0604020202020204" pitchFamily="34" charset="0"/>
                <a:cs typeface="Arial" panose="020B0604020202020204" pitchFamily="34" charset="0"/>
              </a:rPr>
              <a:t>nêutras</a:t>
            </a:r>
            <a:r>
              <a:rPr lang="en-BR">
                <a:latin typeface="Arial" panose="020B0604020202020204" pitchFamily="34" charset="0"/>
                <a:cs typeface="Arial" panose="020B0604020202020204" pitchFamily="34" charset="0"/>
              </a:rPr>
              <a:t>, com o principal intuito de se comparar a eficácia de modelos convencionáis frente aos de aprendizado profundo, baseados em redes neurais.</a:t>
            </a:r>
          </a:p>
        </p:txBody>
      </p:sp>
      <p:cxnSp>
        <p:nvCxnSpPr>
          <p:cNvPr id="11" name="Straight Connector 10">
            <a:extLst>
              <a:ext uri="{FF2B5EF4-FFF2-40B4-BE49-F238E27FC236}">
                <a16:creationId xmlns:a16="http://schemas.microsoft.com/office/drawing/2014/main" id="{D03EE80E-CDC9-AE04-226D-AC6E5BDA84DB}"/>
              </a:ext>
            </a:extLst>
          </p:cNvPr>
          <p:cNvCxnSpPr/>
          <p:nvPr/>
        </p:nvCxnSpPr>
        <p:spPr>
          <a:xfrm>
            <a:off x="5643563" y="4894263"/>
            <a:ext cx="149225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5366" name="Group 14">
            <a:extLst>
              <a:ext uri="{FF2B5EF4-FFF2-40B4-BE49-F238E27FC236}">
                <a16:creationId xmlns:a16="http://schemas.microsoft.com/office/drawing/2014/main" id="{22440E15-24D7-CE6A-5C0D-ED26DAAC7834}"/>
              </a:ext>
            </a:extLst>
          </p:cNvPr>
          <p:cNvGrpSpPr>
            <a:grpSpLocks/>
          </p:cNvGrpSpPr>
          <p:nvPr/>
        </p:nvGrpSpPr>
        <p:grpSpPr bwMode="auto">
          <a:xfrm>
            <a:off x="3140075" y="3821113"/>
            <a:ext cx="2149475" cy="2454275"/>
            <a:chOff x="3140765" y="3821537"/>
            <a:chExt cx="2149200" cy="2454629"/>
          </a:xfrm>
        </p:grpSpPr>
        <p:pic>
          <p:nvPicPr>
            <p:cNvPr id="15372" name="Picture 8" descr="A yellow robot with a check mark and x marks&#10;&#10;Description automatically generated">
              <a:extLst>
                <a:ext uri="{FF2B5EF4-FFF2-40B4-BE49-F238E27FC236}">
                  <a16:creationId xmlns:a16="http://schemas.microsoft.com/office/drawing/2014/main" id="{45CE3B1C-0C12-CACF-1A9C-53EC7850298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40765" y="3821537"/>
              <a:ext cx="2149200" cy="214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73" name="TextBox 11">
              <a:extLst>
                <a:ext uri="{FF2B5EF4-FFF2-40B4-BE49-F238E27FC236}">
                  <a16:creationId xmlns:a16="http://schemas.microsoft.com/office/drawing/2014/main" id="{FBB0F97E-B314-711D-B7D8-60F609AF519B}"/>
                </a:ext>
              </a:extLst>
            </p:cNvPr>
            <p:cNvSpPr txBox="1">
              <a:spLocks noChangeArrowheads="1"/>
            </p:cNvSpPr>
            <p:nvPr/>
          </p:nvSpPr>
          <p:spPr bwMode="auto">
            <a:xfrm>
              <a:off x="3140765" y="5968389"/>
              <a:ext cx="21468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pt-BR" altLang="pt-BR" sz="1400"/>
                <a:t>ML Clássico</a:t>
              </a:r>
            </a:p>
          </p:txBody>
        </p:sp>
      </p:grpSp>
      <p:grpSp>
        <p:nvGrpSpPr>
          <p:cNvPr id="15367" name="Group 15">
            <a:extLst>
              <a:ext uri="{FF2B5EF4-FFF2-40B4-BE49-F238E27FC236}">
                <a16:creationId xmlns:a16="http://schemas.microsoft.com/office/drawing/2014/main" id="{20229F1E-8479-8D8F-EBD5-D62A5271847C}"/>
              </a:ext>
            </a:extLst>
          </p:cNvPr>
          <p:cNvGrpSpPr>
            <a:grpSpLocks/>
          </p:cNvGrpSpPr>
          <p:nvPr/>
        </p:nvGrpSpPr>
        <p:grpSpPr bwMode="auto">
          <a:xfrm>
            <a:off x="7567613" y="3821113"/>
            <a:ext cx="2147887" cy="2454275"/>
            <a:chOff x="7567959" y="3821537"/>
            <a:chExt cx="2146852" cy="2454629"/>
          </a:xfrm>
        </p:grpSpPr>
        <p:pic>
          <p:nvPicPr>
            <p:cNvPr id="15370" name="Picture 6" descr="Rede Neural">
              <a:extLst>
                <a:ext uri="{FF2B5EF4-FFF2-40B4-BE49-F238E27FC236}">
                  <a16:creationId xmlns:a16="http://schemas.microsoft.com/office/drawing/2014/main" id="{3195AB9C-55FA-BCE3-0F43-EDBD710B02E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67959" y="3821537"/>
              <a:ext cx="2146852" cy="21468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71" name="TextBox 12">
              <a:extLst>
                <a:ext uri="{FF2B5EF4-FFF2-40B4-BE49-F238E27FC236}">
                  <a16:creationId xmlns:a16="http://schemas.microsoft.com/office/drawing/2014/main" id="{2C943969-73E4-34F1-468B-0CF119E80B1C}"/>
                </a:ext>
              </a:extLst>
            </p:cNvPr>
            <p:cNvSpPr txBox="1">
              <a:spLocks noChangeArrowheads="1"/>
            </p:cNvSpPr>
            <p:nvPr/>
          </p:nvSpPr>
          <p:spPr bwMode="auto">
            <a:xfrm>
              <a:off x="7567959" y="5968389"/>
              <a:ext cx="21468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pt-BR" altLang="pt-BR" sz="1400"/>
                <a:t>Rede Neural</a:t>
              </a:r>
            </a:p>
          </p:txBody>
        </p:sp>
      </p:grpSp>
      <p:sp>
        <p:nvSpPr>
          <p:cNvPr id="15368" name="TextBox 13">
            <a:extLst>
              <a:ext uri="{FF2B5EF4-FFF2-40B4-BE49-F238E27FC236}">
                <a16:creationId xmlns:a16="http://schemas.microsoft.com/office/drawing/2014/main" id="{C7D63F39-728A-44E7-3949-EC7B3B1D63B7}"/>
              </a:ext>
            </a:extLst>
          </p:cNvPr>
          <p:cNvSpPr txBox="1">
            <a:spLocks noChangeArrowheads="1"/>
          </p:cNvSpPr>
          <p:nvPr/>
        </p:nvSpPr>
        <p:spPr bwMode="auto">
          <a:xfrm>
            <a:off x="5745163" y="4551363"/>
            <a:ext cx="1281112"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pt-BR" altLang="pt-BR" sz="1400"/>
              <a:t>Comparação</a:t>
            </a:r>
          </a:p>
        </p:txBody>
      </p:sp>
      <p:cxnSp>
        <p:nvCxnSpPr>
          <p:cNvPr id="18" name="Straight Connector 17">
            <a:extLst>
              <a:ext uri="{FF2B5EF4-FFF2-40B4-BE49-F238E27FC236}">
                <a16:creationId xmlns:a16="http://schemas.microsoft.com/office/drawing/2014/main" id="{B6977391-C4E3-947E-4B9E-0505A007D71A}"/>
              </a:ext>
            </a:extLst>
          </p:cNvPr>
          <p:cNvCxnSpPr/>
          <p:nvPr/>
        </p:nvCxnSpPr>
        <p:spPr>
          <a:xfrm>
            <a:off x="3130550" y="1030288"/>
            <a:ext cx="0" cy="1709737"/>
          </a:xfrm>
          <a:prstGeom prst="line">
            <a:avLst/>
          </a:prstGeom>
          <a:ln w="508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5" name="Imagem 4" descr="Desenho com traços pretos em fundo branco&#10;&#10;Descrição gerada automaticamente com confiança média">
            <a:extLst>
              <a:ext uri="{FF2B5EF4-FFF2-40B4-BE49-F238E27FC236}">
                <a16:creationId xmlns:a16="http://schemas.microsoft.com/office/drawing/2014/main" id="{6144AFED-5C73-3053-26AB-C740C7D6CB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7D806C63-A8E4-2C85-031F-8EF04DA0FFB4}"/>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Materiais e Métodos – Base de dados</a:t>
            </a:r>
            <a:endParaRPr lang="en-BR"/>
          </a:p>
        </p:txBody>
      </p:sp>
      <p:pic>
        <p:nvPicPr>
          <p:cNvPr id="16387" name="Picture 3" descr="A diagram of a diagram&#10;&#10;Description automatically generated">
            <a:extLst>
              <a:ext uri="{FF2B5EF4-FFF2-40B4-BE49-F238E27FC236}">
                <a16:creationId xmlns:a16="http://schemas.microsoft.com/office/drawing/2014/main" id="{37676FF9-F3C3-A3F4-D82C-9EDAD738BE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6375" y="4105275"/>
            <a:ext cx="9366250" cy="150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ounded Rectangle 5">
            <a:extLst>
              <a:ext uri="{FF2B5EF4-FFF2-40B4-BE49-F238E27FC236}">
                <a16:creationId xmlns:a16="http://schemas.microsoft.com/office/drawing/2014/main" id="{6BF55022-46E4-C65B-DBDA-63777AD70FE1}"/>
              </a:ext>
            </a:extLst>
          </p:cNvPr>
          <p:cNvSpPr/>
          <p:nvPr/>
        </p:nvSpPr>
        <p:spPr>
          <a:xfrm>
            <a:off x="1349375" y="1250950"/>
            <a:ext cx="9493250" cy="1828800"/>
          </a:xfrm>
          <a:prstGeom prst="round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a:lstStyle/>
          <a:p>
            <a:pPr algn="ctr">
              <a:defRPr/>
            </a:pPr>
            <a:r>
              <a:rPr lang="en-BR" dirty="0">
                <a:latin typeface="Arial" panose="020B0604020202020204" pitchFamily="34" charset="0"/>
                <a:cs typeface="Arial" panose="020B0604020202020204" pitchFamily="34" charset="0"/>
              </a:rPr>
              <a:t>Webscrapping</a:t>
            </a:r>
          </a:p>
          <a:p>
            <a:pPr algn="ctr">
              <a:defRPr/>
            </a:pPr>
            <a:endParaRPr lang="en-BR"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defRPr/>
            </a:pPr>
            <a:r>
              <a:rPr lang="en-BR" dirty="0">
                <a:latin typeface="Arial" panose="020B0604020202020204" pitchFamily="34" charset="0"/>
                <a:cs typeface="Arial" panose="020B0604020202020204" pitchFamily="34" charset="0"/>
              </a:rPr>
              <a:t>Técnica de raspagem de dados feita diretamente no site do IMDB </a:t>
            </a:r>
            <a:r>
              <a:rPr lang="en-US" sz="1800" dirty="0">
                <a:effectLst/>
                <a:latin typeface="ArialMT"/>
              </a:rPr>
              <a:t>(Mine </a:t>
            </a:r>
            <a:r>
              <a:rPr lang="en-US" sz="1800" dirty="0" err="1">
                <a:effectLst/>
                <a:latin typeface="ArialMT"/>
              </a:rPr>
              <a:t>Çetinkaya-Rundel</a:t>
            </a:r>
            <a:r>
              <a:rPr lang="en-US" sz="1800" dirty="0">
                <a:effectLst/>
                <a:latin typeface="ArialMT"/>
              </a:rPr>
              <a:t> e Mine </a:t>
            </a:r>
            <a:r>
              <a:rPr lang="en-US" sz="1800" dirty="0" err="1">
                <a:effectLst/>
                <a:latin typeface="ArialMT"/>
              </a:rPr>
              <a:t>Dogucu</a:t>
            </a:r>
            <a:r>
              <a:rPr lang="en-US" sz="1800" dirty="0">
                <a:effectLst/>
                <a:latin typeface="ArialMT"/>
              </a:rPr>
              <a:t>, 2021). </a:t>
            </a:r>
            <a:endParaRPr lang="en-BR"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defRPr/>
            </a:pPr>
            <a:r>
              <a:rPr lang="en-BR" dirty="0">
                <a:latin typeface="Arial" panose="020B0604020202020204" pitchFamily="34" charset="0"/>
                <a:cs typeface="Arial" panose="020B0604020202020204" pitchFamily="34" charset="0"/>
              </a:rPr>
              <a:t>Bastante útil quando não se tem acesso aos dados por meio de API;</a:t>
            </a:r>
          </a:p>
        </p:txBody>
      </p:sp>
      <p:pic>
        <p:nvPicPr>
          <p:cNvPr id="16389" name="Picture 3" descr="A logo of a python&#10;&#10;Description automatically generated">
            <a:extLst>
              <a:ext uri="{FF2B5EF4-FFF2-40B4-BE49-F238E27FC236}">
                <a16:creationId xmlns:a16="http://schemas.microsoft.com/office/drawing/2014/main" id="{422CA8C2-0358-F06E-0E42-F7DB545C81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96538" y="2400300"/>
            <a:ext cx="1036637" cy="1036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aixa de Texto 18">
            <a:extLst>
              <a:ext uri="{FF2B5EF4-FFF2-40B4-BE49-F238E27FC236}">
                <a16:creationId xmlns:a16="http://schemas.microsoft.com/office/drawing/2014/main" id="{64047BAF-F14B-CB7A-85C2-C004E316CD96}"/>
              </a:ext>
            </a:extLst>
          </p:cNvPr>
          <p:cNvSpPr txBox="1"/>
          <p:nvPr/>
        </p:nvSpPr>
        <p:spPr>
          <a:xfrm>
            <a:off x="1476375" y="5776818"/>
            <a:ext cx="3274919" cy="224211"/>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Autofit/>
          </a:bodyPr>
          <a:lstStyle/>
          <a:p>
            <a:pPr>
              <a:spcAft>
                <a:spcPts val="1000"/>
              </a:spcAft>
            </a:pPr>
            <a:r>
              <a:rPr lang="pt-BR" sz="1100" i="0">
                <a:effectLst/>
                <a:latin typeface="Arial" panose="020B0604020202020204" pitchFamily="34" charset="0"/>
                <a:ea typeface="Calibri" panose="020F0502020204030204" pitchFamily="34" charset="0"/>
              </a:rPr>
              <a:t>Fonte: Resultados originais da pesquisa</a:t>
            </a:r>
            <a:endParaRPr lang="en-BR" sz="900" i="1">
              <a:effectLst/>
              <a:latin typeface="Arial" panose="020B0604020202020204" pitchFamily="34" charset="0"/>
              <a:ea typeface="Calibri" panose="020F0502020204030204" pitchFamily="34" charset="0"/>
            </a:endParaRPr>
          </a:p>
        </p:txBody>
      </p:sp>
    </p:spTree>
  </p:cSld>
  <p:clrMapOvr>
    <a:masterClrMapping/>
  </p:clrMapOvr>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Imagem 4" descr="Desenho com traços pretos em fundo branco&#10;&#10;Descrição gerada automaticamente com confiança média">
            <a:extLst>
              <a:ext uri="{FF2B5EF4-FFF2-40B4-BE49-F238E27FC236}">
                <a16:creationId xmlns:a16="http://schemas.microsoft.com/office/drawing/2014/main" id="{F1B59ABE-2D42-8AAF-EFC0-0B0BCC3A0C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EE59D411-16DB-6ACA-196B-002439AB6362}"/>
              </a:ext>
            </a:extLst>
          </p:cNvPr>
          <p:cNvSpPr/>
          <p:nvPr/>
        </p:nvSpPr>
        <p:spPr>
          <a:xfrm>
            <a:off x="0" y="-1588"/>
            <a:ext cx="12192000" cy="53657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Materiais e Métodos – Modelos e treinamentos</a:t>
            </a:r>
            <a:endParaRPr lang="en-BR"/>
          </a:p>
        </p:txBody>
      </p:sp>
      <p:sp>
        <p:nvSpPr>
          <p:cNvPr id="18435" name="TextBox 4">
            <a:extLst>
              <a:ext uri="{FF2B5EF4-FFF2-40B4-BE49-F238E27FC236}">
                <a16:creationId xmlns:a16="http://schemas.microsoft.com/office/drawing/2014/main" id="{53D5D6E3-73C0-F4CA-597D-E534FF209E91}"/>
              </a:ext>
            </a:extLst>
          </p:cNvPr>
          <p:cNvSpPr txBox="1">
            <a:spLocks noChangeArrowheads="1"/>
          </p:cNvSpPr>
          <p:nvPr/>
        </p:nvSpPr>
        <p:spPr bwMode="auto">
          <a:xfrm>
            <a:off x="2112963" y="1913138"/>
            <a:ext cx="536098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None/>
            </a:pPr>
            <a:r>
              <a:rPr lang="pt-BR" altLang="pt-BR" sz="1600" dirty="0">
                <a:latin typeface="Arial" panose="020B0604020202020204" pitchFamily="34" charset="0"/>
                <a:cs typeface="Arial" panose="020B0604020202020204" pitchFamily="34" charset="0"/>
              </a:rPr>
              <a:t>Aplicação de uma técnica de balanceamento de classes </a:t>
            </a:r>
            <a:r>
              <a:rPr lang="en-US" sz="1600" dirty="0">
                <a:latin typeface="Arial" panose="020B0604020202020204" pitchFamily="34" charset="0"/>
                <a:cs typeface="Arial" panose="020B0604020202020204" pitchFamily="34" charset="0"/>
              </a:rPr>
              <a:t>(</a:t>
            </a:r>
            <a:r>
              <a:rPr lang="en-US" sz="1600" dirty="0" err="1">
                <a:latin typeface="Arial" panose="020B0604020202020204" pitchFamily="34" charset="0"/>
                <a:cs typeface="Arial" panose="020B0604020202020204" pitchFamily="34" charset="0"/>
              </a:rPr>
              <a:t>Nassera</a:t>
            </a:r>
            <a:r>
              <a:rPr lang="en-US" sz="1600" dirty="0">
                <a:latin typeface="Arial" panose="020B0604020202020204" pitchFamily="34" charset="0"/>
                <a:cs typeface="Arial" panose="020B0604020202020204" pitchFamily="34" charset="0"/>
              </a:rPr>
              <a:t> et al., 2023). </a:t>
            </a:r>
          </a:p>
          <a:p>
            <a:pPr algn="just">
              <a:lnSpc>
                <a:spcPct val="100000"/>
              </a:lnSpc>
              <a:spcBef>
                <a:spcPct val="0"/>
              </a:spcBef>
              <a:buFontTx/>
              <a:buNone/>
            </a:pPr>
            <a:endParaRPr lang="pt-BR" altLang="pt-BR" sz="1600" dirty="0">
              <a:latin typeface="Arial" panose="020B0604020202020204" pitchFamily="34" charset="0"/>
              <a:cs typeface="Arial" panose="020B0604020202020204" pitchFamily="34" charset="0"/>
            </a:endParaRPr>
          </a:p>
        </p:txBody>
      </p:sp>
      <p:pic>
        <p:nvPicPr>
          <p:cNvPr id="18437" name="Picture 8" descr="A yellow robot with a check mark and x marks&#10;&#10;Description automatically generated">
            <a:extLst>
              <a:ext uri="{FF2B5EF4-FFF2-40B4-BE49-F238E27FC236}">
                <a16:creationId xmlns:a16="http://schemas.microsoft.com/office/drawing/2014/main" id="{ADA2EEA6-A803-E7E7-F47F-184F6283D3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0575" y="3027363"/>
            <a:ext cx="1233488" cy="107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8" name="Picture 6" descr="Rede Neural">
            <a:extLst>
              <a:ext uri="{FF2B5EF4-FFF2-40B4-BE49-F238E27FC236}">
                <a16:creationId xmlns:a16="http://schemas.microsoft.com/office/drawing/2014/main" id="{9584F53A-C6A6-86B0-CE3B-372CDF5BAA2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5663" y="4537075"/>
            <a:ext cx="1079500" cy="944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9" name="TextBox 4">
            <a:extLst>
              <a:ext uri="{FF2B5EF4-FFF2-40B4-BE49-F238E27FC236}">
                <a16:creationId xmlns:a16="http://schemas.microsoft.com/office/drawing/2014/main" id="{CE690D40-58FC-6745-F036-D4779D781EDA}"/>
              </a:ext>
            </a:extLst>
          </p:cNvPr>
          <p:cNvSpPr txBox="1">
            <a:spLocks noChangeArrowheads="1"/>
          </p:cNvSpPr>
          <p:nvPr/>
        </p:nvSpPr>
        <p:spPr bwMode="auto">
          <a:xfrm>
            <a:off x="2112963" y="3225146"/>
            <a:ext cx="947578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None/>
            </a:pPr>
            <a:r>
              <a:rPr lang="pt-BR" altLang="pt-BR" sz="1600" dirty="0">
                <a:latin typeface="Arial" panose="020B0604020202020204" pitchFamily="34" charset="0"/>
                <a:cs typeface="Arial" panose="020B0604020202020204" pitchFamily="34" charset="0"/>
              </a:rPr>
              <a:t>Treinamento do modelo </a:t>
            </a:r>
            <a:r>
              <a:rPr lang="pt-BR" altLang="pt-BR" sz="1600" dirty="0" err="1">
                <a:latin typeface="Arial" panose="020B0604020202020204" pitchFamily="34" charset="0"/>
                <a:cs typeface="Arial" panose="020B0604020202020204" pitchFamily="34" charset="0"/>
              </a:rPr>
              <a:t>Naïve</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Bayes</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multinomial</a:t>
            </a:r>
            <a:r>
              <a:rPr lang="pt-BR" altLang="pt-BR" sz="1600" dirty="0">
                <a:latin typeface="Arial" panose="020B0604020202020204" pitchFamily="34" charset="0"/>
                <a:cs typeface="Arial" panose="020B0604020202020204" pitchFamily="34" charset="0"/>
              </a:rPr>
              <a:t> (3 classes) que calcula a probabilidade de um documento (frase) pertencer a determinada classe, conforme a frequência da contagem de palavras no documento </a:t>
            </a:r>
            <a:r>
              <a:rPr lang="en-US" sz="1600" dirty="0">
                <a:latin typeface="Arial" panose="020B0604020202020204" pitchFamily="34" charset="0"/>
                <a:cs typeface="Arial" panose="020B0604020202020204" pitchFamily="34" charset="0"/>
              </a:rPr>
              <a:t>(Christine et al., 2023)</a:t>
            </a:r>
            <a:r>
              <a:rPr lang="pt-BR" altLang="pt-BR" sz="1600" dirty="0">
                <a:latin typeface="Arial" panose="020B0604020202020204" pitchFamily="34" charset="0"/>
                <a:cs typeface="Arial" panose="020B0604020202020204" pitchFamily="34" charset="0"/>
              </a:rPr>
              <a:t>. </a:t>
            </a:r>
          </a:p>
        </p:txBody>
      </p:sp>
      <p:sp>
        <p:nvSpPr>
          <p:cNvPr id="11" name="Rectangle 10">
            <a:extLst>
              <a:ext uri="{FF2B5EF4-FFF2-40B4-BE49-F238E27FC236}">
                <a16:creationId xmlns:a16="http://schemas.microsoft.com/office/drawing/2014/main" id="{C00FC178-9A29-501C-E463-551844C7B0D0}"/>
              </a:ext>
            </a:extLst>
          </p:cNvPr>
          <p:cNvSpPr/>
          <p:nvPr/>
        </p:nvSpPr>
        <p:spPr>
          <a:xfrm>
            <a:off x="7552205" y="1071281"/>
            <a:ext cx="4024313" cy="1485900"/>
          </a:xfrm>
          <a:prstGeom prst="rect">
            <a:avLst/>
          </a:prstGeom>
          <a:solidFill>
            <a:schemeClr val="bg1">
              <a:lumMod val="85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anchor="ctr"/>
          <a:lstStyle/>
          <a:p>
            <a:pPr algn="ctr">
              <a:defRPr/>
            </a:pPr>
            <a:endParaRPr lang="en-BR"/>
          </a:p>
        </p:txBody>
      </p:sp>
      <p:sp>
        <p:nvSpPr>
          <p:cNvPr id="18441" name="TextBox 4">
            <a:extLst>
              <a:ext uri="{FF2B5EF4-FFF2-40B4-BE49-F238E27FC236}">
                <a16:creationId xmlns:a16="http://schemas.microsoft.com/office/drawing/2014/main" id="{BD721344-D731-209F-AB85-2CFB155993C9}"/>
              </a:ext>
            </a:extLst>
          </p:cNvPr>
          <p:cNvSpPr txBox="1">
            <a:spLocks noChangeArrowheads="1"/>
          </p:cNvSpPr>
          <p:nvPr/>
        </p:nvSpPr>
        <p:spPr bwMode="auto">
          <a:xfrm>
            <a:off x="2112963" y="4643638"/>
            <a:ext cx="9475787"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None/>
            </a:pPr>
            <a:r>
              <a:rPr lang="pt-BR" altLang="pt-BR" sz="1600" u="sng" dirty="0" err="1">
                <a:latin typeface="Arial" panose="020B0604020202020204" pitchFamily="34" charset="0"/>
                <a:cs typeface="Arial" panose="020B0604020202020204" pitchFamily="34" charset="0"/>
              </a:rPr>
              <a:t>Re-treinamento</a:t>
            </a:r>
            <a:r>
              <a:rPr lang="pt-BR" altLang="pt-BR" sz="1600" u="sng" dirty="0">
                <a:solidFill>
                  <a:srgbClr val="FF0000"/>
                </a:solidFill>
                <a:latin typeface="Arial" panose="020B0604020202020204" pitchFamily="34" charset="0"/>
                <a:cs typeface="Arial" panose="020B0604020202020204" pitchFamily="34" charset="0"/>
              </a:rPr>
              <a:t>*</a:t>
            </a:r>
            <a:r>
              <a:rPr lang="pt-BR" altLang="pt-BR" sz="1600" dirty="0">
                <a:latin typeface="Arial" panose="020B0604020202020204" pitchFamily="34" charset="0"/>
                <a:cs typeface="Arial" panose="020B0604020202020204" pitchFamily="34" charset="0"/>
              </a:rPr>
              <a:t> do modelo de rede neural BERT (</a:t>
            </a:r>
            <a:r>
              <a:rPr lang="pt-BR" altLang="pt-BR" sz="1600" dirty="0" err="1">
                <a:latin typeface="Arial" panose="020B0604020202020204" pitchFamily="34" charset="0"/>
                <a:cs typeface="Arial" panose="020B0604020202020204" pitchFamily="34" charset="0"/>
              </a:rPr>
              <a:t>Bidirectional</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Encoder</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Representations</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from</a:t>
            </a:r>
            <a:r>
              <a:rPr lang="pt-BR" altLang="pt-BR" sz="1600" dirty="0">
                <a:latin typeface="Arial" panose="020B0604020202020204" pitchFamily="34" charset="0"/>
                <a:cs typeface="Arial" panose="020B0604020202020204" pitchFamily="34" charset="0"/>
              </a:rPr>
              <a:t> Transformers) que é considerado o estado da arte para classificação devido a sua capacidade de considerar o contexto das palavras em uma frase e como seu significado pode mudar </a:t>
            </a:r>
            <a:r>
              <a:rPr lang="en-US" sz="1600" dirty="0">
                <a:latin typeface="Arial" panose="020B0604020202020204" pitchFamily="34" charset="0"/>
                <a:cs typeface="Arial" panose="020B0604020202020204" pitchFamily="34" charset="0"/>
              </a:rPr>
              <a:t>(Jacob et al. 2018) </a:t>
            </a:r>
            <a:r>
              <a:rPr lang="pt-BR" altLang="pt-BR" sz="1600" dirty="0">
                <a:latin typeface="Arial" panose="020B0604020202020204" pitchFamily="34" charset="0"/>
                <a:cs typeface="Arial" panose="020B0604020202020204" pitchFamily="34" charset="0"/>
              </a:rPr>
              <a:t>.</a:t>
            </a:r>
          </a:p>
        </p:txBody>
      </p:sp>
      <p:pic>
        <p:nvPicPr>
          <p:cNvPr id="18442" name="Picture 5" descr="A yellow smiley face with hands on it&#10;&#10;Description automatically generated">
            <a:extLst>
              <a:ext uri="{FF2B5EF4-FFF2-40B4-BE49-F238E27FC236}">
                <a16:creationId xmlns:a16="http://schemas.microsoft.com/office/drawing/2014/main" id="{11110B79-BCC5-D968-A987-AF7294E02F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68105" y="1949169"/>
            <a:ext cx="468313"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3" name="TextBox 6">
            <a:extLst>
              <a:ext uri="{FF2B5EF4-FFF2-40B4-BE49-F238E27FC236}">
                <a16:creationId xmlns:a16="http://schemas.microsoft.com/office/drawing/2014/main" id="{8B50CAF0-158E-B49F-986C-36ECBB59487C}"/>
              </a:ext>
            </a:extLst>
          </p:cNvPr>
          <p:cNvSpPr txBox="1">
            <a:spLocks noChangeArrowheads="1"/>
          </p:cNvSpPr>
          <p:nvPr/>
        </p:nvSpPr>
        <p:spPr bwMode="auto">
          <a:xfrm>
            <a:off x="8372943" y="2028544"/>
            <a:ext cx="306070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pt-BR" altLang="pt-BR" sz="1200">
                <a:solidFill>
                  <a:srgbClr val="FF0000"/>
                </a:solidFill>
                <a:latin typeface="Arial" panose="020B0604020202020204" pitchFamily="34" charset="0"/>
                <a:cs typeface="Arial" panose="020B0604020202020204" pitchFamily="34" charset="0"/>
              </a:rPr>
              <a:t>*</a:t>
            </a:r>
            <a:r>
              <a:rPr lang="pt-BR" altLang="pt-BR" sz="1200">
                <a:latin typeface="Arial" panose="020B0604020202020204" pitchFamily="34" charset="0"/>
                <a:cs typeface="Arial" panose="020B0604020202020204" pitchFamily="34" charset="0"/>
              </a:rPr>
              <a:t>Modelo </a:t>
            </a:r>
            <a:r>
              <a:rPr lang="pt-BR" altLang="pt-BR" sz="1200" err="1">
                <a:latin typeface="Arial" panose="020B0604020202020204" pitchFamily="34" charset="0"/>
                <a:cs typeface="Arial" panose="020B0604020202020204" pitchFamily="34" charset="0"/>
              </a:rPr>
              <a:t>pré</a:t>
            </a:r>
            <a:r>
              <a:rPr lang="pt-BR" altLang="pt-BR" sz="1200">
                <a:latin typeface="Arial" panose="020B0604020202020204" pitchFamily="34" charset="0"/>
                <a:cs typeface="Arial" panose="020B0604020202020204" pitchFamily="34" charset="0"/>
              </a:rPr>
              <a:t>-treinado pela </a:t>
            </a:r>
            <a:r>
              <a:rPr lang="pt-BR" altLang="pt-BR" sz="1200" err="1">
                <a:latin typeface="Arial" panose="020B0604020202020204" pitchFamily="34" charset="0"/>
                <a:cs typeface="Arial" panose="020B0604020202020204" pitchFamily="34" charset="0"/>
              </a:rPr>
              <a:t>Huggin</a:t>
            </a:r>
            <a:r>
              <a:rPr lang="pt-BR" altLang="pt-BR" sz="1200">
                <a:latin typeface="Arial" panose="020B0604020202020204" pitchFamily="34" charset="0"/>
                <a:cs typeface="Arial" panose="020B0604020202020204" pitchFamily="34" charset="0"/>
              </a:rPr>
              <a:t> face</a:t>
            </a:r>
          </a:p>
        </p:txBody>
      </p:sp>
      <p:pic>
        <p:nvPicPr>
          <p:cNvPr id="18444" name="Picture 8" descr="A yellow and orange arrow&#10;&#10;Description automatically generated">
            <a:extLst>
              <a:ext uri="{FF2B5EF4-FFF2-40B4-BE49-F238E27FC236}">
                <a16:creationId xmlns:a16="http://schemas.microsoft.com/office/drawing/2014/main" id="{B7F765AC-66BE-F722-D2B9-263BE2996BF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768105" y="1301469"/>
            <a:ext cx="468313" cy="468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5" name="TextBox 9">
            <a:extLst>
              <a:ext uri="{FF2B5EF4-FFF2-40B4-BE49-F238E27FC236}">
                <a16:creationId xmlns:a16="http://schemas.microsoft.com/office/drawing/2014/main" id="{9A3BE999-4D22-BC45-1F4C-A1949E227ED5}"/>
              </a:ext>
            </a:extLst>
          </p:cNvPr>
          <p:cNvSpPr txBox="1">
            <a:spLocks noChangeArrowheads="1"/>
          </p:cNvSpPr>
          <p:nvPr/>
        </p:nvSpPr>
        <p:spPr bwMode="auto">
          <a:xfrm>
            <a:off x="8372943" y="1272894"/>
            <a:ext cx="314166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None/>
            </a:pPr>
            <a:r>
              <a:rPr lang="pt-BR" altLang="pt-BR" sz="1200" dirty="0">
                <a:latin typeface="Arial" panose="020B0604020202020204" pitchFamily="34" charset="0"/>
                <a:cs typeface="Arial" panose="020B0604020202020204" pitchFamily="34" charset="0"/>
              </a:rPr>
              <a:t>Divisão de 80/20 para treino e teste seguindo o conceito da regra de Pareto </a:t>
            </a:r>
            <a:r>
              <a:rPr lang="en-US" sz="1200" dirty="0">
                <a:latin typeface="Arial" panose="020B0604020202020204" pitchFamily="34" charset="0"/>
                <a:cs typeface="Arial" panose="020B0604020202020204" pitchFamily="34" charset="0"/>
              </a:rPr>
              <a:t>(Rosie et al., 2014).</a:t>
            </a:r>
          </a:p>
          <a:p>
            <a:pPr>
              <a:lnSpc>
                <a:spcPct val="100000"/>
              </a:lnSpc>
              <a:spcBef>
                <a:spcPct val="0"/>
              </a:spcBef>
              <a:buFontTx/>
              <a:buNone/>
            </a:pPr>
            <a:endParaRPr lang="pt-BR" altLang="pt-BR" sz="1200" dirty="0">
              <a:latin typeface="Arial" panose="020B0604020202020204" pitchFamily="34" charset="0"/>
              <a:cs typeface="Arial" panose="020B0604020202020204" pitchFamily="34" charset="0"/>
            </a:endParaRPr>
          </a:p>
        </p:txBody>
      </p:sp>
      <p:pic>
        <p:nvPicPr>
          <p:cNvPr id="4" name="Picture 3" descr="A balance scale with two circles and a b&#10;&#10;Description automatically generated">
            <a:extLst>
              <a:ext uri="{FF2B5EF4-FFF2-40B4-BE49-F238E27FC236}">
                <a16:creationId xmlns:a16="http://schemas.microsoft.com/office/drawing/2014/main" id="{E9A5141B-6823-CE2C-0CD3-E788384E6A0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5078" y="1543001"/>
            <a:ext cx="1080000" cy="1080000"/>
          </a:xfrm>
          <a:prstGeom prst="rect">
            <a:avLst/>
          </a:prstGeom>
        </p:spPr>
      </p:pic>
    </p:spTree>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09" name="Imagem 4" descr="Desenho com traços pretos em fundo branco&#10;&#10;Descrição gerada automaticamente com confiança média">
            <a:extLst>
              <a:ext uri="{FF2B5EF4-FFF2-40B4-BE49-F238E27FC236}">
                <a16:creationId xmlns:a16="http://schemas.microsoft.com/office/drawing/2014/main" id="{E0FE921D-9C28-FF13-A8AC-D13F298F97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C16EA5C3-C3F9-A4C7-8B9F-74B3AA55D9CD}"/>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Resultados – Rótulos</a:t>
            </a:r>
            <a:endParaRPr lang="en-BR"/>
          </a:p>
        </p:txBody>
      </p:sp>
      <p:sp>
        <p:nvSpPr>
          <p:cNvPr id="2" name="Rounded Rectangle 1">
            <a:extLst>
              <a:ext uri="{FF2B5EF4-FFF2-40B4-BE49-F238E27FC236}">
                <a16:creationId xmlns:a16="http://schemas.microsoft.com/office/drawing/2014/main" id="{7EFDE1C6-A702-E674-C4E6-E4D87A4AC4EB}"/>
              </a:ext>
            </a:extLst>
          </p:cNvPr>
          <p:cNvSpPr/>
          <p:nvPr/>
        </p:nvSpPr>
        <p:spPr>
          <a:xfrm>
            <a:off x="574955" y="1046163"/>
            <a:ext cx="4084637" cy="5178425"/>
          </a:xfrm>
          <a:prstGeom prst="roundRect">
            <a:avLst/>
          </a:prstGeom>
          <a:ln>
            <a:noFill/>
          </a:ln>
        </p:spPr>
        <p:style>
          <a:lnRef idx="2">
            <a:schemeClr val="accent3">
              <a:shade val="15000"/>
            </a:schemeClr>
          </a:lnRef>
          <a:fillRef idx="1">
            <a:schemeClr val="accent3"/>
          </a:fillRef>
          <a:effectRef idx="0">
            <a:schemeClr val="accent3"/>
          </a:effectRef>
          <a:fontRef idx="minor">
            <a:schemeClr val="lt1"/>
          </a:fontRef>
        </p:style>
        <p:txBody>
          <a:bodyPr anchor="ctr"/>
          <a:lstStyle/>
          <a:p>
            <a:pPr algn="ctr">
              <a:defRPr/>
            </a:pPr>
            <a:endParaRPr lang="en-BR"/>
          </a:p>
        </p:txBody>
      </p:sp>
      <p:sp>
        <p:nvSpPr>
          <p:cNvPr id="17412" name="TextBox 6">
            <a:extLst>
              <a:ext uri="{FF2B5EF4-FFF2-40B4-BE49-F238E27FC236}">
                <a16:creationId xmlns:a16="http://schemas.microsoft.com/office/drawing/2014/main" id="{12FBB513-EED7-D936-395C-B363650C194B}"/>
              </a:ext>
            </a:extLst>
          </p:cNvPr>
          <p:cNvSpPr txBox="1">
            <a:spLocks noChangeArrowheads="1"/>
          </p:cNvSpPr>
          <p:nvPr/>
        </p:nvSpPr>
        <p:spPr bwMode="auto">
          <a:xfrm>
            <a:off x="819430" y="1560513"/>
            <a:ext cx="35972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pt-BR" altLang="pt-BR" sz="1600" b="1">
                <a:solidFill>
                  <a:schemeClr val="bg1"/>
                </a:solidFill>
              </a:rPr>
              <a:t>Mas e as labels para a aplicação do aprendizado supervisionado?</a:t>
            </a:r>
            <a:endParaRPr lang="pt-BR" altLang="pt-BR" sz="1600" b="1"/>
          </a:p>
        </p:txBody>
      </p:sp>
      <p:sp>
        <p:nvSpPr>
          <p:cNvPr id="10" name="TextBox 9">
            <a:extLst>
              <a:ext uri="{FF2B5EF4-FFF2-40B4-BE49-F238E27FC236}">
                <a16:creationId xmlns:a16="http://schemas.microsoft.com/office/drawing/2014/main" id="{C8BE2F05-4D76-746D-4A8D-E15A52D76164}"/>
              </a:ext>
            </a:extLst>
          </p:cNvPr>
          <p:cNvSpPr txBox="1"/>
          <p:nvPr/>
        </p:nvSpPr>
        <p:spPr>
          <a:xfrm>
            <a:off x="819430" y="2338388"/>
            <a:ext cx="3597275" cy="2893100"/>
          </a:xfrm>
          <a:prstGeom prst="rect">
            <a:avLst/>
          </a:prstGeom>
          <a:noFill/>
        </p:spPr>
        <p:txBody>
          <a:bodyPr>
            <a:spAutoFit/>
          </a:bodyPr>
          <a:lstStyle/>
          <a:p>
            <a:pPr marL="342900" indent="-342900">
              <a:buFont typeface="+mj-lt"/>
              <a:buAutoNum type="arabicPeriod"/>
              <a:defRPr/>
            </a:pPr>
            <a:r>
              <a:rPr lang="en-BR" sz="1400" dirty="0">
                <a:solidFill>
                  <a:schemeClr val="bg1"/>
                </a:solidFill>
                <a:latin typeface="Arial" panose="020B0604020202020204" pitchFamily="34" charset="0"/>
                <a:cs typeface="Arial" panose="020B0604020202020204" pitchFamily="34" charset="0"/>
              </a:rPr>
              <a:t>Aplicação de uma técnica </a:t>
            </a:r>
            <a:r>
              <a:rPr lang="en-BR" sz="1400" b="1" dirty="0">
                <a:solidFill>
                  <a:schemeClr val="accent4"/>
                </a:solidFill>
                <a:latin typeface="Arial" panose="020B0604020202020204" pitchFamily="34" charset="0"/>
                <a:cs typeface="Arial" panose="020B0604020202020204" pitchFamily="34" charset="0"/>
              </a:rPr>
              <a:t>não supervisionada</a:t>
            </a:r>
            <a:r>
              <a:rPr lang="en-BR" sz="1400" dirty="0">
                <a:solidFill>
                  <a:schemeClr val="accent4"/>
                </a:solidFill>
                <a:latin typeface="Arial" panose="020B0604020202020204" pitchFamily="34" charset="0"/>
                <a:cs typeface="Arial" panose="020B0604020202020204" pitchFamily="34" charset="0"/>
              </a:rPr>
              <a:t> </a:t>
            </a:r>
            <a:r>
              <a:rPr lang="en-BR" sz="1400" dirty="0">
                <a:solidFill>
                  <a:schemeClr val="bg1"/>
                </a:solidFill>
                <a:latin typeface="Arial" panose="020B0604020202020204" pitchFamily="34" charset="0"/>
                <a:cs typeface="Arial" panose="020B0604020202020204" pitchFamily="34" charset="0"/>
              </a:rPr>
              <a:t>que atribui um valor (peso) de acordo com um dicionário de palavras previamente definido </a:t>
            </a:r>
            <a:r>
              <a:rPr lang="en-US" sz="1400" dirty="0">
                <a:solidFill>
                  <a:schemeClr val="bg1"/>
                </a:solidFill>
                <a:latin typeface="Arial" panose="020B0604020202020204" pitchFamily="34" charset="0"/>
                <a:cs typeface="Arial" panose="020B0604020202020204" pitchFamily="34" charset="0"/>
              </a:rPr>
              <a:t>(Fabrício et al., 2015)</a:t>
            </a:r>
            <a:r>
              <a:rPr lang="en-BR" sz="1400" dirty="0">
                <a:solidFill>
                  <a:schemeClr val="bg1"/>
                </a:solidFill>
                <a:latin typeface="Arial" panose="020B0604020202020204" pitchFamily="34" charset="0"/>
                <a:cs typeface="Arial" panose="020B0604020202020204" pitchFamily="34" charset="0"/>
              </a:rPr>
              <a:t>;</a:t>
            </a:r>
          </a:p>
          <a:p>
            <a:pPr marL="342900" indent="-342900">
              <a:buFont typeface="+mj-lt"/>
              <a:buAutoNum type="arabicPeriod"/>
              <a:defRPr/>
            </a:pPr>
            <a:endParaRPr lang="en-BR" sz="1400" dirty="0">
              <a:solidFill>
                <a:schemeClr val="bg1"/>
              </a:solidFill>
              <a:latin typeface="Arial" panose="020B0604020202020204" pitchFamily="34" charset="0"/>
              <a:cs typeface="Arial" panose="020B0604020202020204" pitchFamily="34" charset="0"/>
            </a:endParaRPr>
          </a:p>
          <a:p>
            <a:pPr marL="342900" indent="-342900">
              <a:buFont typeface="+mj-lt"/>
              <a:buAutoNum type="arabicPeriod"/>
              <a:defRPr/>
            </a:pPr>
            <a:r>
              <a:rPr lang="en-BR" sz="1400" dirty="0">
                <a:solidFill>
                  <a:schemeClr val="bg1"/>
                </a:solidFill>
                <a:latin typeface="Arial" panose="020B0604020202020204" pitchFamily="34" charset="0"/>
                <a:cs typeface="Arial" panose="020B0604020202020204" pitchFamily="34" charset="0"/>
              </a:rPr>
              <a:t>VADER x Opinion Lexicon;</a:t>
            </a:r>
          </a:p>
          <a:p>
            <a:pPr marL="342900" indent="-342900">
              <a:buFont typeface="+mj-lt"/>
              <a:buAutoNum type="arabicPeriod"/>
              <a:defRPr/>
            </a:pPr>
            <a:endParaRPr lang="en-BR" sz="1400" dirty="0">
              <a:solidFill>
                <a:schemeClr val="bg1"/>
              </a:solidFill>
              <a:latin typeface="Arial" panose="020B0604020202020204" pitchFamily="34" charset="0"/>
              <a:cs typeface="Arial" panose="020B0604020202020204" pitchFamily="34" charset="0"/>
            </a:endParaRPr>
          </a:p>
          <a:p>
            <a:pPr marL="342900" indent="-342900">
              <a:buFont typeface="+mj-lt"/>
              <a:buAutoNum type="arabicPeriod"/>
              <a:defRPr/>
            </a:pPr>
            <a:r>
              <a:rPr lang="en-BR" sz="1400" dirty="0">
                <a:solidFill>
                  <a:schemeClr val="bg1"/>
                </a:solidFill>
                <a:latin typeface="Arial" panose="020B0604020202020204" pitchFamily="34" charset="0"/>
                <a:cs typeface="Arial" panose="020B0604020202020204" pitchFamily="34" charset="0"/>
              </a:rPr>
              <a:t>Opinion Lexicon foi o escolhido por apresentar uma maior sensibilidade na classificação das frases neutras e por ter sua origem voltada para avaliações de sites de compra;</a:t>
            </a:r>
          </a:p>
        </p:txBody>
      </p:sp>
      <p:pic>
        <p:nvPicPr>
          <p:cNvPr id="17414" name="Picture 13" descr="A colorful book with letters and numbers&#10;&#10;Description automatically generated">
            <a:extLst>
              <a:ext uri="{FF2B5EF4-FFF2-40B4-BE49-F238E27FC236}">
                <a16:creationId xmlns:a16="http://schemas.microsoft.com/office/drawing/2014/main" id="{12A4063C-923D-BB16-6040-2E5A818371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4830" y="4959350"/>
            <a:ext cx="1031875" cy="1031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3B170F19-2D8B-BC60-DFDC-D67F3711F0FC}"/>
              </a:ext>
            </a:extLst>
          </p:cNvPr>
          <p:cNvSpPr/>
          <p:nvPr/>
        </p:nvSpPr>
        <p:spPr>
          <a:xfrm>
            <a:off x="5199903" y="1755355"/>
            <a:ext cx="3119344" cy="19451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grpSp>
        <p:nvGrpSpPr>
          <p:cNvPr id="5" name="Agrupar 971077887">
            <a:extLst>
              <a:ext uri="{FF2B5EF4-FFF2-40B4-BE49-F238E27FC236}">
                <a16:creationId xmlns:a16="http://schemas.microsoft.com/office/drawing/2014/main" id="{2E36E4D2-7E2B-1264-5D4D-3AC01EC78C21}"/>
              </a:ext>
            </a:extLst>
          </p:cNvPr>
          <p:cNvGrpSpPr/>
          <p:nvPr/>
        </p:nvGrpSpPr>
        <p:grpSpPr>
          <a:xfrm>
            <a:off x="5072119" y="1461900"/>
            <a:ext cx="6698540" cy="3763569"/>
            <a:chOff x="0" y="0"/>
            <a:chExt cx="5795039" cy="3066091"/>
          </a:xfrm>
        </p:grpSpPr>
        <p:sp>
          <p:nvSpPr>
            <p:cNvPr id="6" name="Caixa de Texto 18">
              <a:extLst>
                <a:ext uri="{FF2B5EF4-FFF2-40B4-BE49-F238E27FC236}">
                  <a16:creationId xmlns:a16="http://schemas.microsoft.com/office/drawing/2014/main" id="{7482FCB8-E91C-19FE-C1A3-04A54528CBEA}"/>
                </a:ext>
              </a:extLst>
            </p:cNvPr>
            <p:cNvSpPr txBox="1"/>
            <p:nvPr/>
          </p:nvSpPr>
          <p:spPr>
            <a:xfrm>
              <a:off x="265337" y="2900646"/>
              <a:ext cx="5529702" cy="165445"/>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Autofit/>
            </a:bodyPr>
            <a:lstStyle/>
            <a:p>
              <a:pPr>
                <a:spcAft>
                  <a:spcPts val="1000"/>
                </a:spcAft>
              </a:pPr>
              <a:r>
                <a:rPr lang="pt-BR" sz="1100" i="0">
                  <a:effectLst/>
                  <a:latin typeface="Arial" panose="020B0604020202020204" pitchFamily="34" charset="0"/>
                  <a:ea typeface="Calibri" panose="020F0502020204030204" pitchFamily="34" charset="0"/>
                </a:rPr>
                <a:t>Fonte: Resultados originais da pesquisa</a:t>
              </a:r>
              <a:endParaRPr lang="en-BR" sz="900" i="1">
                <a:effectLst/>
                <a:latin typeface="Arial" panose="020B0604020202020204" pitchFamily="34" charset="0"/>
                <a:ea typeface="Calibri" panose="020F0502020204030204" pitchFamily="34" charset="0"/>
              </a:endParaRPr>
            </a:p>
          </p:txBody>
        </p:sp>
        <p:pic>
          <p:nvPicPr>
            <p:cNvPr id="7" name="Imagem 18" descr="Gráfico, Gráfico de barras, Gráfico de mapa de árvore&#10;&#10;Descrição gerada automaticamente">
              <a:extLst>
                <a:ext uri="{FF2B5EF4-FFF2-40B4-BE49-F238E27FC236}">
                  <a16:creationId xmlns:a16="http://schemas.microsoft.com/office/drawing/2014/main" id="{2002B077-051E-9542-CA9B-FCFA96FD117B}"/>
                </a:ext>
              </a:extLst>
            </p:cNvPr>
            <p:cNvPicPr>
              <a:picLocks noChangeAspect="1"/>
            </p:cNvPicPr>
            <p:nvPr/>
          </p:nvPicPr>
          <p:blipFill rotWithShape="1">
            <a:blip r:embed="rId5">
              <a:extLst>
                <a:ext uri="{28A0092B-C50C-407E-A947-70E740481C1C}">
                  <a14:useLocalDpi xmlns:a14="http://schemas.microsoft.com/office/drawing/2010/main" val="0"/>
                </a:ext>
              </a:extLst>
            </a:blip>
            <a:srcRect t="7442" b="5671"/>
            <a:stretch/>
          </p:blipFill>
          <p:spPr>
            <a:xfrm>
              <a:off x="0" y="0"/>
              <a:ext cx="5752465" cy="2827020"/>
            </a:xfrm>
            <a:prstGeom prst="rect">
              <a:avLst/>
            </a:prstGeom>
          </p:spPr>
        </p:pic>
      </p:grpSp>
    </p:spTree>
  </p:cSld>
  <p:clrMapOvr>
    <a:masterClrMapping/>
  </p:clrMapOvr>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Imagem 4" descr="Desenho com traços pretos em fundo branco&#10;&#10;Descrição gerada automaticamente com confiança média">
            <a:extLst>
              <a:ext uri="{FF2B5EF4-FFF2-40B4-BE49-F238E27FC236}">
                <a16:creationId xmlns:a16="http://schemas.microsoft.com/office/drawing/2014/main" id="{59A68EAA-8BE1-9F12-1AAD-54589A12BA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606017A1-91A6-C8F8-D0C3-F2ECD2B7093D}"/>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Resultados – Matriz de confusão</a:t>
            </a:r>
            <a:endParaRPr lang="en-BR"/>
          </a:p>
        </p:txBody>
      </p:sp>
      <p:pic>
        <p:nvPicPr>
          <p:cNvPr id="19459" name="Picture 3" descr="A comparison of blue squares&#10;&#10;Description automatically generated">
            <a:extLst>
              <a:ext uri="{FF2B5EF4-FFF2-40B4-BE49-F238E27FC236}">
                <a16:creationId xmlns:a16="http://schemas.microsoft.com/office/drawing/2014/main" id="{C0C6F7AC-BCA7-71BC-CA60-3B72BE9241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9375" y="1789113"/>
            <a:ext cx="8058150" cy="306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0" name="TextBox 4">
            <a:extLst>
              <a:ext uri="{FF2B5EF4-FFF2-40B4-BE49-F238E27FC236}">
                <a16:creationId xmlns:a16="http://schemas.microsoft.com/office/drawing/2014/main" id="{2D27B95D-DF12-ECAF-C6E0-9EA1BF3B4F45}"/>
              </a:ext>
            </a:extLst>
          </p:cNvPr>
          <p:cNvSpPr txBox="1">
            <a:spLocks noChangeArrowheads="1"/>
          </p:cNvSpPr>
          <p:nvPr/>
        </p:nvSpPr>
        <p:spPr bwMode="auto">
          <a:xfrm>
            <a:off x="100013" y="1169708"/>
            <a:ext cx="3605212" cy="477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pPr>
            <a:r>
              <a:rPr lang="pt-BR" altLang="pt-BR" sz="1600">
                <a:latin typeface="Arial" panose="020B0604020202020204" pitchFamily="34" charset="0"/>
                <a:cs typeface="Arial" panose="020B0604020202020204" pitchFamily="34" charset="0"/>
              </a:rPr>
              <a:t>As matrizes revelam um desempenho melhor no modelo BERT para classificações de sentimentos positivos e negativos.</a:t>
            </a:r>
          </a:p>
          <a:p>
            <a:pPr>
              <a:lnSpc>
                <a:spcPct val="100000"/>
              </a:lnSpc>
              <a:spcBef>
                <a:spcPct val="0"/>
              </a:spcBef>
            </a:pPr>
            <a:endParaRPr lang="pt-BR" altLang="pt-BR" sz="1600">
              <a:latin typeface="Arial" panose="020B0604020202020204" pitchFamily="34" charset="0"/>
              <a:cs typeface="Arial" panose="020B0604020202020204" pitchFamily="34" charset="0"/>
            </a:endParaRPr>
          </a:p>
          <a:p>
            <a:pPr>
              <a:lnSpc>
                <a:spcPct val="100000"/>
              </a:lnSpc>
              <a:spcBef>
                <a:spcPct val="0"/>
              </a:spcBef>
            </a:pPr>
            <a:r>
              <a:rPr lang="pt-BR" altLang="pt-BR" sz="1600">
                <a:latin typeface="Arial" panose="020B0604020202020204" pitchFamily="34" charset="0"/>
                <a:cs typeface="Arial" panose="020B0604020202020204" pitchFamily="34" charset="0"/>
              </a:rPr>
              <a:t>A acurácia para os modelos Na</a:t>
            </a:r>
            <a:r>
              <a:rPr lang="en-US" altLang="pt-BR" sz="1600" err="1">
                <a:latin typeface="Arial" panose="020B0604020202020204" pitchFamily="34" charset="0"/>
                <a:cs typeface="Arial" panose="020B0604020202020204" pitchFamily="34" charset="0"/>
              </a:rPr>
              <a:t>ï</a:t>
            </a:r>
            <a:r>
              <a:rPr lang="pt-BR" altLang="pt-BR" sz="1600" err="1">
                <a:latin typeface="Arial" panose="020B0604020202020204" pitchFamily="34" charset="0"/>
                <a:cs typeface="Arial" panose="020B0604020202020204" pitchFamily="34" charset="0"/>
              </a:rPr>
              <a:t>ve</a:t>
            </a:r>
            <a:r>
              <a:rPr lang="pt-BR" altLang="pt-BR" sz="1600">
                <a:latin typeface="Arial" panose="020B0604020202020204" pitchFamily="34" charset="0"/>
                <a:cs typeface="Arial" panose="020B0604020202020204" pitchFamily="34" charset="0"/>
              </a:rPr>
              <a:t> </a:t>
            </a:r>
            <a:r>
              <a:rPr lang="pt-BR" altLang="pt-BR" sz="1600" err="1">
                <a:latin typeface="Arial" panose="020B0604020202020204" pitchFamily="34" charset="0"/>
                <a:cs typeface="Arial" panose="020B0604020202020204" pitchFamily="34" charset="0"/>
              </a:rPr>
              <a:t>Bayes</a:t>
            </a:r>
            <a:r>
              <a:rPr lang="pt-BR" altLang="pt-BR" sz="1600">
                <a:latin typeface="Arial" panose="020B0604020202020204" pitchFamily="34" charset="0"/>
                <a:cs typeface="Arial" panose="020B0604020202020204" pitchFamily="34" charset="0"/>
              </a:rPr>
              <a:t> e BERT foi de 81% e 89% respectivamente. Uma performance ligeiramente maior, mas consistente com a natureza do algoritmo de aprendizado profundo.</a:t>
            </a:r>
          </a:p>
          <a:p>
            <a:pPr>
              <a:lnSpc>
                <a:spcPct val="100000"/>
              </a:lnSpc>
              <a:spcBef>
                <a:spcPct val="0"/>
              </a:spcBef>
            </a:pPr>
            <a:endParaRPr lang="pt-BR" altLang="pt-BR" sz="1600">
              <a:latin typeface="Arial" panose="020B0604020202020204" pitchFamily="34" charset="0"/>
              <a:cs typeface="Arial" panose="020B0604020202020204" pitchFamily="34" charset="0"/>
            </a:endParaRPr>
          </a:p>
          <a:p>
            <a:pPr>
              <a:lnSpc>
                <a:spcPct val="100000"/>
              </a:lnSpc>
              <a:spcBef>
                <a:spcPct val="0"/>
              </a:spcBef>
            </a:pPr>
            <a:r>
              <a:rPr lang="pt-BR" altLang="pt-BR" sz="1600">
                <a:latin typeface="Arial" panose="020B0604020202020204" pitchFamily="34" charset="0"/>
                <a:cs typeface="Arial" panose="020B0604020202020204" pitchFamily="34" charset="0"/>
              </a:rPr>
              <a:t>A escolha do modelo BERT mostra uma particularidade vantajosa em cenários onde a distinção precisa entre comentários positivos e negativos,  teria uma maior importância.</a:t>
            </a:r>
          </a:p>
        </p:txBody>
      </p:sp>
      <p:sp>
        <p:nvSpPr>
          <p:cNvPr id="2" name="Caixa de Texto 18">
            <a:extLst>
              <a:ext uri="{FF2B5EF4-FFF2-40B4-BE49-F238E27FC236}">
                <a16:creationId xmlns:a16="http://schemas.microsoft.com/office/drawing/2014/main" id="{0C4A5DB5-60FC-1372-6662-524A2A0B3E40}"/>
              </a:ext>
            </a:extLst>
          </p:cNvPr>
          <p:cNvSpPr txBox="1"/>
          <p:nvPr/>
        </p:nvSpPr>
        <p:spPr>
          <a:xfrm>
            <a:off x="3998259" y="4966357"/>
            <a:ext cx="7949266" cy="224211"/>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Autofit/>
          </a:bodyPr>
          <a:lstStyle/>
          <a:p>
            <a:pPr>
              <a:spcAft>
                <a:spcPts val="1000"/>
              </a:spcAft>
            </a:pPr>
            <a:r>
              <a:rPr lang="pt-BR" sz="1100" i="0">
                <a:effectLst/>
                <a:latin typeface="Arial" panose="020B0604020202020204" pitchFamily="34" charset="0"/>
                <a:ea typeface="Calibri" panose="020F0502020204030204" pitchFamily="34" charset="0"/>
              </a:rPr>
              <a:t>Fonte: Resultados originais da pesquisa</a:t>
            </a:r>
            <a:endParaRPr lang="en-BR" sz="900" i="1">
              <a:effectLst/>
              <a:latin typeface="Arial" panose="020B0604020202020204" pitchFamily="34" charset="0"/>
              <a:ea typeface="Calibri" panose="020F0502020204030204" pitchFamily="34" charset="0"/>
            </a:endParaRPr>
          </a:p>
        </p:txBody>
      </p:sp>
    </p:spTree>
    <p:extLst>
      <p:ext uri="{BB962C8B-B14F-4D97-AF65-F5344CB8AC3E}">
        <p14:creationId xmlns:p14="http://schemas.microsoft.com/office/powerpoint/2010/main" val="23272897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Imagem 4" descr="Desenho com traços pretos em fundo branco&#10;&#10;Descrição gerada automaticamente com confiança média">
            <a:extLst>
              <a:ext uri="{FF2B5EF4-FFF2-40B4-BE49-F238E27FC236}">
                <a16:creationId xmlns:a16="http://schemas.microsoft.com/office/drawing/2014/main" id="{E3FCCC09-DDAB-ECF4-3232-BA3434619B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0E23C236-0260-737B-E084-101B14E96D33}"/>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Resultados – Métricas de classificação</a:t>
            </a:r>
            <a:endParaRPr lang="en-BR"/>
          </a:p>
        </p:txBody>
      </p:sp>
      <p:pic>
        <p:nvPicPr>
          <p:cNvPr id="20483" name="Picture 3" descr="A screenshot of a graph&#10;&#10;Description automatically generated">
            <a:extLst>
              <a:ext uri="{FF2B5EF4-FFF2-40B4-BE49-F238E27FC236}">
                <a16:creationId xmlns:a16="http://schemas.microsoft.com/office/drawing/2014/main" id="{F2D74502-1FC3-B44C-B657-F454DB1CDD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8100" y="1600200"/>
            <a:ext cx="7929563" cy="3597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4" name="TextBox 4">
            <a:extLst>
              <a:ext uri="{FF2B5EF4-FFF2-40B4-BE49-F238E27FC236}">
                <a16:creationId xmlns:a16="http://schemas.microsoft.com/office/drawing/2014/main" id="{B9370DC5-F6C4-3A1A-CBF8-FDB312E41CB5}"/>
              </a:ext>
            </a:extLst>
          </p:cNvPr>
          <p:cNvSpPr txBox="1">
            <a:spLocks noChangeArrowheads="1"/>
          </p:cNvSpPr>
          <p:nvPr/>
        </p:nvSpPr>
        <p:spPr bwMode="auto">
          <a:xfrm>
            <a:off x="91048" y="787587"/>
            <a:ext cx="3605212" cy="5755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pPr>
            <a:r>
              <a:rPr lang="pt-BR" altLang="pt-BR" sz="1600" dirty="0">
                <a:latin typeface="Arial" panose="020B0604020202020204" pitchFamily="34" charset="0"/>
                <a:cs typeface="Arial" panose="020B0604020202020204" pitchFamily="34" charset="0"/>
              </a:rPr>
              <a:t>Precisão: Reflete a porcentagem de identificações corretas de uma classe, considerando as previsões.</a:t>
            </a:r>
          </a:p>
          <a:p>
            <a:pPr>
              <a:lnSpc>
                <a:spcPct val="100000"/>
              </a:lnSpc>
              <a:spcBef>
                <a:spcPct val="0"/>
              </a:spcBef>
            </a:pPr>
            <a:endParaRPr lang="pt-BR" altLang="pt-BR" sz="1600" dirty="0">
              <a:latin typeface="Arial" panose="020B0604020202020204" pitchFamily="34" charset="0"/>
              <a:cs typeface="Arial" panose="020B0604020202020204" pitchFamily="34" charset="0"/>
            </a:endParaRPr>
          </a:p>
          <a:p>
            <a:pPr>
              <a:lnSpc>
                <a:spcPct val="100000"/>
              </a:lnSpc>
              <a:spcBef>
                <a:spcPct val="0"/>
              </a:spcBef>
            </a:pPr>
            <a:r>
              <a:rPr lang="pt-BR" altLang="pt-BR" sz="1600" dirty="0">
                <a:latin typeface="Arial" panose="020B0604020202020204" pitchFamily="34" charset="0"/>
                <a:cs typeface="Arial" panose="020B0604020202020204" pitchFamily="34" charset="0"/>
              </a:rPr>
              <a:t>Revocação: Mede a capacidade do modelo de encontrar as instâncias relevantes de uma determinada classe. </a:t>
            </a:r>
          </a:p>
          <a:p>
            <a:pPr>
              <a:lnSpc>
                <a:spcPct val="100000"/>
              </a:lnSpc>
              <a:spcBef>
                <a:spcPct val="0"/>
              </a:spcBef>
            </a:pPr>
            <a:endParaRPr lang="pt-BR" altLang="pt-BR" sz="1600" dirty="0">
              <a:latin typeface="Arial" panose="020B0604020202020204" pitchFamily="34" charset="0"/>
              <a:cs typeface="Arial" panose="020B0604020202020204" pitchFamily="34" charset="0"/>
            </a:endParaRPr>
          </a:p>
          <a:p>
            <a:pPr>
              <a:lnSpc>
                <a:spcPct val="100000"/>
              </a:lnSpc>
              <a:spcBef>
                <a:spcPct val="0"/>
              </a:spcBef>
            </a:pPr>
            <a:r>
              <a:rPr lang="pt-BR" altLang="pt-BR" sz="1600" dirty="0">
                <a:latin typeface="Arial" panose="020B0604020202020204" pitchFamily="34" charset="0"/>
                <a:cs typeface="Arial" panose="020B0604020202020204" pitchFamily="34" charset="0"/>
              </a:rPr>
              <a:t>F1: Média harmônica entre a Precisão e a Revocação, fornecendo valores que equilibram o fato de identificar corretamente um classe e não perder muitas instâncias daquela classe.</a:t>
            </a:r>
          </a:p>
          <a:p>
            <a:pPr>
              <a:lnSpc>
                <a:spcPct val="100000"/>
              </a:lnSpc>
              <a:spcBef>
                <a:spcPct val="0"/>
              </a:spcBef>
            </a:pPr>
            <a:endParaRPr lang="pt-BR" altLang="pt-BR" sz="1600" dirty="0">
              <a:latin typeface="Arial" panose="020B0604020202020204" pitchFamily="34" charset="0"/>
              <a:cs typeface="Arial" panose="020B0604020202020204" pitchFamily="34" charset="0"/>
            </a:endParaRPr>
          </a:p>
          <a:p>
            <a:pPr>
              <a:lnSpc>
                <a:spcPct val="100000"/>
              </a:lnSpc>
              <a:spcBef>
                <a:spcPct val="0"/>
              </a:spcBef>
            </a:pPr>
            <a:r>
              <a:rPr lang="pt-BR" altLang="pt-BR" sz="1600" dirty="0">
                <a:latin typeface="Arial" panose="020B0604020202020204" pitchFamily="34" charset="0"/>
                <a:cs typeface="Arial" panose="020B0604020202020204" pitchFamily="34" charset="0"/>
              </a:rPr>
              <a:t>BERT se sobressai em praticamente todas as métricas, sugerindo uma maior aptidão para entender o contexto dos comentários e classificá-los corretamente.</a:t>
            </a:r>
          </a:p>
        </p:txBody>
      </p:sp>
      <p:sp>
        <p:nvSpPr>
          <p:cNvPr id="2" name="Caixa de Texto 18">
            <a:extLst>
              <a:ext uri="{FF2B5EF4-FFF2-40B4-BE49-F238E27FC236}">
                <a16:creationId xmlns:a16="http://schemas.microsoft.com/office/drawing/2014/main" id="{D5C05DA4-16B8-6BDB-630E-FF72D776CC9D}"/>
              </a:ext>
            </a:extLst>
          </p:cNvPr>
          <p:cNvSpPr txBox="1"/>
          <p:nvPr/>
        </p:nvSpPr>
        <p:spPr>
          <a:xfrm>
            <a:off x="4052047" y="5269195"/>
            <a:ext cx="7725616" cy="224211"/>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Autofit/>
          </a:bodyPr>
          <a:lstStyle/>
          <a:p>
            <a:pPr>
              <a:spcAft>
                <a:spcPts val="1000"/>
              </a:spcAft>
            </a:pPr>
            <a:r>
              <a:rPr lang="pt-BR" sz="1100" i="0">
                <a:effectLst/>
                <a:latin typeface="Arial" panose="020B0604020202020204" pitchFamily="34" charset="0"/>
                <a:ea typeface="Calibri" panose="020F0502020204030204" pitchFamily="34" charset="0"/>
              </a:rPr>
              <a:t>Fonte: Resultados originais da pesquisa</a:t>
            </a:r>
            <a:endParaRPr lang="en-BR" sz="900" i="1">
              <a:effectLst/>
              <a:latin typeface="Arial" panose="020B0604020202020204" pitchFamily="34" charset="0"/>
              <a:ea typeface="Calibri" panose="020F050202020403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5" name="Imagem 4" descr="Desenho com traços pretos em fundo branco&#10;&#10;Descrição gerada automaticamente com confiança média">
            <a:extLst>
              <a:ext uri="{FF2B5EF4-FFF2-40B4-BE49-F238E27FC236}">
                <a16:creationId xmlns:a16="http://schemas.microsoft.com/office/drawing/2014/main" id="{9004B56B-AE3F-2595-D632-3D7832E4B9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A98756DA-CA04-B1BF-FA04-C5C763D54513}"/>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Conclusão</a:t>
            </a:r>
            <a:endParaRPr lang="en-BR"/>
          </a:p>
        </p:txBody>
      </p:sp>
      <p:sp>
        <p:nvSpPr>
          <p:cNvPr id="21507" name="TextBox 1">
            <a:extLst>
              <a:ext uri="{FF2B5EF4-FFF2-40B4-BE49-F238E27FC236}">
                <a16:creationId xmlns:a16="http://schemas.microsoft.com/office/drawing/2014/main" id="{F09DC127-2C41-1A67-4620-5CBFDE5F9873}"/>
              </a:ext>
            </a:extLst>
          </p:cNvPr>
          <p:cNvSpPr txBox="1">
            <a:spLocks noChangeArrowheads="1"/>
          </p:cNvSpPr>
          <p:nvPr/>
        </p:nvSpPr>
        <p:spPr bwMode="auto">
          <a:xfrm>
            <a:off x="1212850" y="937279"/>
            <a:ext cx="10366375"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pt-BR" altLang="pt-BR" sz="1600">
                <a:latin typeface="Arial" panose="020B0604020202020204" pitchFamily="34" charset="0"/>
                <a:cs typeface="Arial" panose="020B0604020202020204" pitchFamily="34" charset="0"/>
              </a:rPr>
              <a:t>Apesar da simplicidade do modelo Na</a:t>
            </a:r>
            <a:r>
              <a:rPr lang="en-US" altLang="pt-BR" sz="1600" err="1">
                <a:latin typeface="Arial" panose="020B0604020202020204" pitchFamily="34" charset="0"/>
                <a:cs typeface="Arial" panose="020B0604020202020204" pitchFamily="34" charset="0"/>
              </a:rPr>
              <a:t>ï</a:t>
            </a:r>
            <a:r>
              <a:rPr lang="pt-BR" altLang="pt-BR" sz="1600" err="1">
                <a:latin typeface="Arial" panose="020B0604020202020204" pitchFamily="34" charset="0"/>
                <a:cs typeface="Arial" panose="020B0604020202020204" pitchFamily="34" charset="0"/>
              </a:rPr>
              <a:t>ve</a:t>
            </a:r>
            <a:r>
              <a:rPr lang="pt-BR" altLang="pt-BR" sz="1600">
                <a:latin typeface="Arial" panose="020B0604020202020204" pitchFamily="34" charset="0"/>
                <a:cs typeface="Arial" panose="020B0604020202020204" pitchFamily="34" charset="0"/>
              </a:rPr>
              <a:t> </a:t>
            </a:r>
            <a:r>
              <a:rPr lang="pt-BR" altLang="pt-BR" sz="1600" err="1">
                <a:latin typeface="Arial" panose="020B0604020202020204" pitchFamily="34" charset="0"/>
                <a:cs typeface="Arial" panose="020B0604020202020204" pitchFamily="34" charset="0"/>
              </a:rPr>
              <a:t>Bayes</a:t>
            </a:r>
            <a:r>
              <a:rPr lang="pt-BR" altLang="pt-BR" sz="1600">
                <a:latin typeface="Arial" panose="020B0604020202020204" pitchFamily="34" charset="0"/>
                <a:cs typeface="Arial" panose="020B0604020202020204" pitchFamily="34" charset="0"/>
              </a:rPr>
              <a:t>, o mesmo obteve um desempenho ligeiramente maior na predição das classificações Neutras.</a:t>
            </a:r>
            <a:endParaRPr lang="en-US" altLang="pt-BR" sz="1600">
              <a:latin typeface="Arial" panose="020B0604020202020204" pitchFamily="34" charset="0"/>
              <a:cs typeface="Arial" panose="020B0604020202020204" pitchFamily="34" charset="0"/>
            </a:endParaRPr>
          </a:p>
        </p:txBody>
      </p:sp>
      <p:pic>
        <p:nvPicPr>
          <p:cNvPr id="21508" name="Graphic 4" descr="Checkmark with solid fill">
            <a:extLst>
              <a:ext uri="{FF2B5EF4-FFF2-40B4-BE49-F238E27FC236}">
                <a16:creationId xmlns:a16="http://schemas.microsoft.com/office/drawing/2014/main" id="{91867EB6-BDF1-3A9F-9783-DA64A18D1A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500" y="937279"/>
            <a:ext cx="5588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9" name="Graphic 5" descr="Checkmark with solid fill">
            <a:extLst>
              <a:ext uri="{FF2B5EF4-FFF2-40B4-BE49-F238E27FC236}">
                <a16:creationId xmlns:a16="http://schemas.microsoft.com/office/drawing/2014/main" id="{521951AC-F36A-2E00-C5B1-1CB369B37A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675" y="1851679"/>
            <a:ext cx="5588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0" name="TextBox 7">
            <a:extLst>
              <a:ext uri="{FF2B5EF4-FFF2-40B4-BE49-F238E27FC236}">
                <a16:creationId xmlns:a16="http://schemas.microsoft.com/office/drawing/2014/main" id="{AAE5372C-BD89-9331-ABD2-968B59CB1D3B}"/>
              </a:ext>
            </a:extLst>
          </p:cNvPr>
          <p:cNvSpPr txBox="1">
            <a:spLocks noChangeArrowheads="1"/>
          </p:cNvSpPr>
          <p:nvPr/>
        </p:nvSpPr>
        <p:spPr bwMode="auto">
          <a:xfrm>
            <a:off x="1212850" y="1896129"/>
            <a:ext cx="10366375"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pt-BR" altLang="pt-BR" sz="1600">
                <a:latin typeface="Arial" panose="020B0604020202020204" pitchFamily="34" charset="0"/>
                <a:cs typeface="Arial" panose="020B0604020202020204" pitchFamily="34" charset="0"/>
              </a:rPr>
              <a:t>O modelo BERT</a:t>
            </a:r>
            <a:r>
              <a:rPr lang="en-US" altLang="pt-BR" sz="1600">
                <a:latin typeface="Arial" panose="020B0604020202020204" pitchFamily="34" charset="0"/>
                <a:cs typeface="Arial" panose="020B0604020202020204" pitchFamily="34" charset="0"/>
              </a:rPr>
              <a:t> </a:t>
            </a:r>
            <a:r>
              <a:rPr lang="en-US" altLang="pt-BR" sz="1600" err="1">
                <a:latin typeface="Arial" panose="020B0604020202020204" pitchFamily="34" charset="0"/>
                <a:cs typeface="Arial" panose="020B0604020202020204" pitchFamily="34" charset="0"/>
              </a:rPr>
              <a:t>superou</a:t>
            </a:r>
            <a:r>
              <a:rPr lang="en-US" altLang="pt-BR" sz="1600">
                <a:latin typeface="Arial" panose="020B0604020202020204" pitchFamily="34" charset="0"/>
                <a:cs typeface="Arial" panose="020B0604020202020204" pitchFamily="34" charset="0"/>
              </a:rPr>
              <a:t> </a:t>
            </a:r>
            <a:r>
              <a:rPr lang="en-US" altLang="pt-BR" sz="1600" err="1">
                <a:latin typeface="Arial" panose="020B0604020202020204" pitchFamily="34" charset="0"/>
                <a:cs typeface="Arial" panose="020B0604020202020204" pitchFamily="34" charset="0"/>
              </a:rPr>
              <a:t>significativamente</a:t>
            </a:r>
            <a:r>
              <a:rPr lang="en-US" altLang="pt-BR" sz="1600">
                <a:latin typeface="Arial" panose="020B0604020202020204" pitchFamily="34" charset="0"/>
                <a:cs typeface="Arial" panose="020B0604020202020204" pitchFamily="34" charset="0"/>
              </a:rPr>
              <a:t> </a:t>
            </a:r>
            <a:r>
              <a:rPr lang="en-US" altLang="pt-BR" sz="1600" err="1">
                <a:latin typeface="Arial" panose="020B0604020202020204" pitchFamily="34" charset="0"/>
                <a:cs typeface="Arial" panose="020B0604020202020204" pitchFamily="34" charset="0"/>
              </a:rPr>
              <a:t>em</a:t>
            </a:r>
            <a:r>
              <a:rPr lang="en-US" altLang="pt-BR" sz="1600">
                <a:latin typeface="Arial" panose="020B0604020202020204" pitchFamily="34" charset="0"/>
                <a:cs typeface="Arial" panose="020B0604020202020204" pitchFamily="34" charset="0"/>
              </a:rPr>
              <a:t> </a:t>
            </a:r>
            <a:r>
              <a:rPr lang="en-US" altLang="pt-BR" sz="1600" err="1">
                <a:latin typeface="Arial" panose="020B0604020202020204" pitchFamily="34" charset="0"/>
                <a:cs typeface="Arial" panose="020B0604020202020204" pitchFamily="34" charset="0"/>
              </a:rPr>
              <a:t>precisão</a:t>
            </a:r>
            <a:r>
              <a:rPr lang="en-US" altLang="pt-BR" sz="1600">
                <a:latin typeface="Arial" panose="020B0604020202020204" pitchFamily="34" charset="0"/>
                <a:cs typeface="Arial" panose="020B0604020202020204" pitchFamily="34" charset="0"/>
              </a:rPr>
              <a:t> e revocação, </a:t>
            </a:r>
            <a:r>
              <a:rPr lang="en-US" altLang="pt-BR" sz="1600" err="1">
                <a:latin typeface="Arial" panose="020B0604020202020204" pitchFamily="34" charset="0"/>
                <a:cs typeface="Arial" panose="020B0604020202020204" pitchFamily="34" charset="0"/>
              </a:rPr>
              <a:t>beneficiando</a:t>
            </a:r>
            <a:r>
              <a:rPr lang="en-US" altLang="pt-BR" sz="1600">
                <a:latin typeface="Arial" panose="020B0604020202020204" pitchFamily="34" charset="0"/>
                <a:cs typeface="Arial" panose="020B0604020202020204" pitchFamily="34" charset="0"/>
              </a:rPr>
              <a:t>-se da </a:t>
            </a:r>
            <a:r>
              <a:rPr lang="en-US" altLang="pt-BR" sz="1600" err="1">
                <a:latin typeface="Arial" panose="020B0604020202020204" pitchFamily="34" charset="0"/>
                <a:cs typeface="Arial" panose="020B0604020202020204" pitchFamily="34" charset="0"/>
              </a:rPr>
              <a:t>capacidade</a:t>
            </a:r>
            <a:r>
              <a:rPr lang="en-US" altLang="pt-BR" sz="1600">
                <a:latin typeface="Arial" panose="020B0604020202020204" pitchFamily="34" charset="0"/>
                <a:cs typeface="Arial" panose="020B0604020202020204" pitchFamily="34" charset="0"/>
              </a:rPr>
              <a:t> de </a:t>
            </a:r>
            <a:r>
              <a:rPr lang="en-US" altLang="pt-BR" sz="1600" err="1">
                <a:latin typeface="Arial" panose="020B0604020202020204" pitchFamily="34" charset="0"/>
                <a:cs typeface="Arial" panose="020B0604020202020204" pitchFamily="34" charset="0"/>
              </a:rPr>
              <a:t>compreender</a:t>
            </a:r>
            <a:r>
              <a:rPr lang="en-US" altLang="pt-BR" sz="1600">
                <a:latin typeface="Arial" panose="020B0604020202020204" pitchFamily="34" charset="0"/>
                <a:cs typeface="Arial" panose="020B0604020202020204" pitchFamily="34" charset="0"/>
              </a:rPr>
              <a:t> </a:t>
            </a:r>
            <a:r>
              <a:rPr lang="en-US" altLang="pt-BR" sz="1600" err="1">
                <a:latin typeface="Arial" panose="020B0604020202020204" pitchFamily="34" charset="0"/>
                <a:cs typeface="Arial" panose="020B0604020202020204" pitchFamily="34" charset="0"/>
              </a:rPr>
              <a:t>melhor</a:t>
            </a:r>
            <a:r>
              <a:rPr lang="en-US" altLang="pt-BR" sz="1600">
                <a:latin typeface="Arial" panose="020B0604020202020204" pitchFamily="34" charset="0"/>
                <a:cs typeface="Arial" panose="020B0604020202020204" pitchFamily="34" charset="0"/>
              </a:rPr>
              <a:t> as nuances da </a:t>
            </a:r>
            <a:r>
              <a:rPr lang="en-US" altLang="pt-BR" sz="1600" err="1">
                <a:latin typeface="Arial" panose="020B0604020202020204" pitchFamily="34" charset="0"/>
                <a:cs typeface="Arial" panose="020B0604020202020204" pitchFamily="34" charset="0"/>
              </a:rPr>
              <a:t>linguagem</a:t>
            </a:r>
            <a:r>
              <a:rPr lang="en-US" altLang="pt-BR" sz="1600">
                <a:latin typeface="Arial" panose="020B0604020202020204" pitchFamily="34" charset="0"/>
                <a:cs typeface="Arial" panose="020B0604020202020204" pitchFamily="34" charset="0"/>
              </a:rPr>
              <a:t>.</a:t>
            </a:r>
          </a:p>
        </p:txBody>
      </p:sp>
      <p:pic>
        <p:nvPicPr>
          <p:cNvPr id="21511" name="Graphic 8" descr="Checkmark with solid fill">
            <a:extLst>
              <a:ext uri="{FF2B5EF4-FFF2-40B4-BE49-F238E27FC236}">
                <a16:creationId xmlns:a16="http://schemas.microsoft.com/office/drawing/2014/main" id="{108E7C21-0F9B-A78E-142D-30032CDCC7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0213" y="2766079"/>
            <a:ext cx="5588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2" name="TextBox 9">
            <a:extLst>
              <a:ext uri="{FF2B5EF4-FFF2-40B4-BE49-F238E27FC236}">
                <a16:creationId xmlns:a16="http://schemas.microsoft.com/office/drawing/2014/main" id="{5F359FB4-3E18-A2CA-C5BE-ED4F603A1EA5}"/>
              </a:ext>
            </a:extLst>
          </p:cNvPr>
          <p:cNvSpPr txBox="1">
            <a:spLocks noChangeArrowheads="1"/>
          </p:cNvSpPr>
          <p:nvPr/>
        </p:nvSpPr>
        <p:spPr bwMode="auto">
          <a:xfrm>
            <a:off x="1195388" y="2804179"/>
            <a:ext cx="10366375"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pt-BR" altLang="pt-BR" sz="1600">
                <a:latin typeface="Arial" panose="020B0604020202020204" pitchFamily="34" charset="0"/>
                <a:cs typeface="Arial" panose="020B0604020202020204" pitchFamily="34" charset="0"/>
              </a:rPr>
              <a:t>Reforça o quanto é importante a implementação do aprendizado profundo em tarefas de processamento de linguagem natural, especialmente no âmbito de análise de sentimentos.</a:t>
            </a:r>
            <a:endParaRPr lang="en-US" altLang="pt-BR" sz="1600">
              <a:latin typeface="Arial" panose="020B0604020202020204" pitchFamily="34" charset="0"/>
              <a:cs typeface="Arial" panose="020B0604020202020204" pitchFamily="34" charset="0"/>
            </a:endParaRPr>
          </a:p>
        </p:txBody>
      </p:sp>
      <p:pic>
        <p:nvPicPr>
          <p:cNvPr id="21513" name="Graphic 10" descr="Checkmark with solid fill">
            <a:extLst>
              <a:ext uri="{FF2B5EF4-FFF2-40B4-BE49-F238E27FC236}">
                <a16:creationId xmlns:a16="http://schemas.microsoft.com/office/drawing/2014/main" id="{18BD1EAA-E397-2543-BC7F-34D79F7852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975" y="3680479"/>
            <a:ext cx="5588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4" name="TextBox 11">
            <a:extLst>
              <a:ext uri="{FF2B5EF4-FFF2-40B4-BE49-F238E27FC236}">
                <a16:creationId xmlns:a16="http://schemas.microsoft.com/office/drawing/2014/main" id="{94F60B11-82CB-60B0-122E-7451B1550027}"/>
              </a:ext>
            </a:extLst>
          </p:cNvPr>
          <p:cNvSpPr txBox="1">
            <a:spLocks noChangeArrowheads="1"/>
          </p:cNvSpPr>
          <p:nvPr/>
        </p:nvSpPr>
        <p:spPr bwMode="auto">
          <a:xfrm>
            <a:off x="1200150" y="3682066"/>
            <a:ext cx="10366375"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pt-BR" altLang="pt-BR" sz="1600" dirty="0">
                <a:latin typeface="Arial" panose="020B0604020202020204" pitchFamily="34" charset="0"/>
                <a:cs typeface="Arial" panose="020B0604020202020204" pitchFamily="34" charset="0"/>
              </a:rPr>
              <a:t>A escolha dos modelos deve considerar o contexto da aplicação. Enquanto o BERT é adequado para cenários onde exigem altas precisões e contextualização, o Na</a:t>
            </a:r>
            <a:r>
              <a:rPr lang="en-US" altLang="pt-BR" sz="1600" dirty="0" err="1">
                <a:latin typeface="Arial" panose="020B0604020202020204" pitchFamily="34" charset="0"/>
                <a:cs typeface="Arial" panose="020B0604020202020204" pitchFamily="34" charset="0"/>
              </a:rPr>
              <a:t>ïve</a:t>
            </a:r>
            <a:r>
              <a:rPr lang="en-US" altLang="pt-BR" sz="1600" dirty="0">
                <a:latin typeface="Arial" panose="020B0604020202020204" pitchFamily="34" charset="0"/>
                <a:cs typeface="Arial" panose="020B0604020202020204" pitchFamily="34" charset="0"/>
              </a:rPr>
              <a:t> Bayes </a:t>
            </a:r>
            <a:r>
              <a:rPr lang="en-US" altLang="pt-BR" sz="1600" dirty="0" err="1">
                <a:latin typeface="Arial" panose="020B0604020202020204" pitchFamily="34" charset="0"/>
                <a:cs typeface="Arial" panose="020B0604020202020204" pitchFamily="34" charset="0"/>
              </a:rPr>
              <a:t>pode</a:t>
            </a:r>
            <a:r>
              <a:rPr lang="en-US" altLang="pt-BR" sz="1600" dirty="0">
                <a:latin typeface="Arial" panose="020B0604020202020204" pitchFamily="34" charset="0"/>
                <a:cs typeface="Arial" panose="020B0604020202020204" pitchFamily="34" charset="0"/>
              </a:rPr>
              <a:t> ser </a:t>
            </a:r>
            <a:r>
              <a:rPr lang="en-US" altLang="pt-BR" sz="1600" dirty="0" err="1">
                <a:latin typeface="Arial" panose="020B0604020202020204" pitchFamily="34" charset="0"/>
                <a:cs typeface="Arial" panose="020B0604020202020204" pitchFamily="34" charset="0"/>
              </a:rPr>
              <a:t>preferível</a:t>
            </a:r>
            <a:r>
              <a:rPr lang="en-US" altLang="pt-BR" sz="1600" dirty="0">
                <a:latin typeface="Arial" panose="020B0604020202020204" pitchFamily="34" charset="0"/>
                <a:cs typeface="Arial" panose="020B0604020202020204" pitchFamily="34" charset="0"/>
              </a:rPr>
              <a:t> para </a:t>
            </a:r>
            <a:r>
              <a:rPr lang="en-US" altLang="pt-BR" sz="1600" dirty="0" err="1">
                <a:latin typeface="Arial" panose="020B0604020202020204" pitchFamily="34" charset="0"/>
                <a:cs typeface="Arial" panose="020B0604020202020204" pitchFamily="34" charset="0"/>
              </a:rPr>
              <a:t>aplicações</a:t>
            </a:r>
            <a:r>
              <a:rPr lang="en-US" altLang="pt-BR" sz="1600" dirty="0">
                <a:latin typeface="Arial" panose="020B0604020202020204" pitchFamily="34" charset="0"/>
                <a:cs typeface="Arial" panose="020B0604020202020204" pitchFamily="34" charset="0"/>
              </a:rPr>
              <a:t> com </a:t>
            </a:r>
            <a:r>
              <a:rPr lang="en-US" altLang="pt-BR" sz="1600" dirty="0" err="1">
                <a:latin typeface="Arial" panose="020B0604020202020204" pitchFamily="34" charset="0"/>
                <a:cs typeface="Arial" panose="020B0604020202020204" pitchFamily="34" charset="0"/>
              </a:rPr>
              <a:t>limitações</a:t>
            </a:r>
            <a:r>
              <a:rPr lang="en-US" altLang="pt-BR" sz="1600" dirty="0">
                <a:latin typeface="Arial" panose="020B0604020202020204" pitchFamily="34" charset="0"/>
                <a:cs typeface="Arial" panose="020B0604020202020204" pitchFamily="34" charset="0"/>
              </a:rPr>
              <a:t> de </a:t>
            </a:r>
            <a:r>
              <a:rPr lang="en-US" altLang="pt-BR" sz="1600" dirty="0" err="1">
                <a:latin typeface="Arial" panose="020B0604020202020204" pitchFamily="34" charset="0"/>
                <a:cs typeface="Arial" panose="020B0604020202020204" pitchFamily="34" charset="0"/>
              </a:rPr>
              <a:t>recursos</a:t>
            </a:r>
            <a:r>
              <a:rPr lang="en-US" altLang="pt-BR" sz="1600" dirty="0">
                <a:latin typeface="Arial" panose="020B0604020202020204" pitchFamily="34" charset="0"/>
                <a:cs typeface="Arial" panose="020B0604020202020204" pitchFamily="34" charset="0"/>
              </a:rPr>
              <a:t> </a:t>
            </a:r>
            <a:r>
              <a:rPr lang="en-US" altLang="pt-BR" sz="1600" dirty="0" err="1">
                <a:latin typeface="Arial" panose="020B0604020202020204" pitchFamily="34" charset="0"/>
                <a:cs typeface="Arial" panose="020B0604020202020204" pitchFamily="34" charset="0"/>
              </a:rPr>
              <a:t>computacionais</a:t>
            </a:r>
            <a:r>
              <a:rPr lang="en-US" altLang="pt-BR" sz="1600" dirty="0">
                <a:latin typeface="Arial" panose="020B0604020202020204" pitchFamily="34" charset="0"/>
                <a:cs typeface="Arial" panose="020B0604020202020204" pitchFamily="34" charset="0"/>
              </a:rPr>
              <a:t>.</a:t>
            </a:r>
          </a:p>
        </p:txBody>
      </p:sp>
      <p:pic>
        <p:nvPicPr>
          <p:cNvPr id="21515" name="Graphic 12" descr="Checkmark with solid fill">
            <a:extLst>
              <a:ext uri="{FF2B5EF4-FFF2-40B4-BE49-F238E27FC236}">
                <a16:creationId xmlns:a16="http://schemas.microsoft.com/office/drawing/2014/main" id="{CE40710D-BDDD-3A89-F8BF-6AB72FDB85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500" y="4679016"/>
            <a:ext cx="5588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6" name="TextBox 13">
            <a:extLst>
              <a:ext uri="{FF2B5EF4-FFF2-40B4-BE49-F238E27FC236}">
                <a16:creationId xmlns:a16="http://schemas.microsoft.com/office/drawing/2014/main" id="{A9989E95-3EB4-4A32-490A-DA0798CD6531}"/>
              </a:ext>
            </a:extLst>
          </p:cNvPr>
          <p:cNvSpPr txBox="1">
            <a:spLocks noChangeArrowheads="1"/>
          </p:cNvSpPr>
          <p:nvPr/>
        </p:nvSpPr>
        <p:spPr bwMode="auto">
          <a:xfrm>
            <a:off x="1209675" y="4680604"/>
            <a:ext cx="103663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pt-BR" altLang="pt-BR" sz="1600">
                <a:latin typeface="Arial" panose="020B0604020202020204" pitchFamily="34" charset="0"/>
                <a:cs typeface="Arial" panose="020B0604020202020204" pitchFamily="34" charset="0"/>
              </a:rPr>
              <a:t>As percepções desse estudo são relevantes para empresas que desejam aplicar análises de sentimentos para poder direcionar estratégias de marketing baseadas em dados.</a:t>
            </a:r>
            <a:endParaRPr lang="en-US" altLang="pt-BR" sz="1600">
              <a:latin typeface="Arial" panose="020B0604020202020204" pitchFamily="34" charset="0"/>
              <a:cs typeface="Arial" panose="020B0604020202020204" pitchFamily="34" charset="0"/>
            </a:endParaRPr>
          </a:p>
        </p:txBody>
      </p:sp>
    </p:spTree>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834</TotalTime>
  <Words>1170</Words>
  <Application>Microsoft Macintosh PowerPoint</Application>
  <PresentationFormat>Widescreen</PresentationFormat>
  <Paragraphs>88</Paragraphs>
  <Slides>13</Slides>
  <Notes>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ArialMT</vt:lpstr>
      <vt:lpstr>Calibri</vt:lpstr>
      <vt:lpstr>Calibri Light</vt:lpstr>
      <vt:lpstr>Poppins SemiBold</vt:lpstr>
      <vt:lpstr>Roboto</vt:lpstr>
      <vt:lpstr>Tema do Office</vt:lpstr>
      <vt:lpstr>Comparação entre modelos para Análise de Sentimentos no Contexto de Avaliações de Filmes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Título do Trabalho de Conclusão de Curso</dc:title>
  <dc:creator>Nicole Dinardi</dc:creator>
  <cp:lastModifiedBy>Rodrigo Franciozi</cp:lastModifiedBy>
  <cp:revision>99</cp:revision>
  <dcterms:created xsi:type="dcterms:W3CDTF">2023-09-28T12:56:17Z</dcterms:created>
  <dcterms:modified xsi:type="dcterms:W3CDTF">2024-04-25T13:46:44Z</dcterms:modified>
</cp:coreProperties>
</file>